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handoutMasterIdLst>
    <p:handoutMasterId r:id="rId51"/>
  </p:handoutMasterIdLst>
  <p:sldIdLst>
    <p:sldId id="256" r:id="rId2"/>
    <p:sldId id="364" r:id="rId3"/>
    <p:sldId id="362" r:id="rId4"/>
    <p:sldId id="363" r:id="rId5"/>
    <p:sldId id="365" r:id="rId6"/>
    <p:sldId id="366" r:id="rId7"/>
    <p:sldId id="367" r:id="rId8"/>
    <p:sldId id="368" r:id="rId9"/>
    <p:sldId id="382" r:id="rId10"/>
    <p:sldId id="381" r:id="rId11"/>
    <p:sldId id="369" r:id="rId12"/>
    <p:sldId id="370" r:id="rId13"/>
    <p:sldId id="374" r:id="rId14"/>
    <p:sldId id="375" r:id="rId15"/>
    <p:sldId id="372" r:id="rId16"/>
    <p:sldId id="379" r:id="rId17"/>
    <p:sldId id="378" r:id="rId18"/>
    <p:sldId id="376" r:id="rId19"/>
    <p:sldId id="380" r:id="rId20"/>
    <p:sldId id="383" r:id="rId21"/>
    <p:sldId id="397" r:id="rId22"/>
    <p:sldId id="393" r:id="rId23"/>
    <p:sldId id="394" r:id="rId24"/>
    <p:sldId id="395" r:id="rId25"/>
    <p:sldId id="384" r:id="rId26"/>
    <p:sldId id="385" r:id="rId27"/>
    <p:sldId id="388" r:id="rId28"/>
    <p:sldId id="398" r:id="rId29"/>
    <p:sldId id="399" r:id="rId30"/>
    <p:sldId id="396" r:id="rId31"/>
    <p:sldId id="400" r:id="rId32"/>
    <p:sldId id="402" r:id="rId33"/>
    <p:sldId id="403" r:id="rId34"/>
    <p:sldId id="404" r:id="rId35"/>
    <p:sldId id="406" r:id="rId36"/>
    <p:sldId id="405" r:id="rId37"/>
    <p:sldId id="407" r:id="rId38"/>
    <p:sldId id="408" r:id="rId39"/>
    <p:sldId id="409" r:id="rId40"/>
    <p:sldId id="416" r:id="rId41"/>
    <p:sldId id="410" r:id="rId42"/>
    <p:sldId id="411" r:id="rId43"/>
    <p:sldId id="412" r:id="rId44"/>
    <p:sldId id="413" r:id="rId45"/>
    <p:sldId id="414" r:id="rId46"/>
    <p:sldId id="417" r:id="rId47"/>
    <p:sldId id="415" r:id="rId48"/>
    <p:sldId id="418" r:id="rId49"/>
  </p:sldIdLst>
  <p:sldSz cx="9144000" cy="6858000" type="screen4x3"/>
  <p:notesSz cx="9926638"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6" autoAdjust="0"/>
    <p:restoredTop sz="93348" autoAdjust="0"/>
  </p:normalViewPr>
  <p:slideViewPr>
    <p:cSldViewPr snapToGrid="0">
      <p:cViewPr varScale="1">
        <p:scale>
          <a:sx n="118" d="100"/>
          <a:sy n="118" d="100"/>
        </p:scale>
        <p:origin x="1554" y="96"/>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44610169-9691-4474-8A4B-19A90DE42561}" type="datetimeFigureOut">
              <a:rPr lang="ko-KR" altLang="en-US" smtClean="0"/>
              <a:t>2018-11-15</a:t>
            </a:fld>
            <a:endParaRPr lang="ko-KR" altLang="en-US"/>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A444472B-7314-4ACF-9BD4-4DD0F5768A67}" type="slidenum">
              <a:rPr lang="ko-KR" altLang="en-US" smtClean="0"/>
              <a:t>‹#›</a:t>
            </a:fld>
            <a:endParaRPr lang="ko-KR" altLang="en-US"/>
          </a:p>
        </p:txBody>
      </p:sp>
    </p:spTree>
    <p:extLst>
      <p:ext uri="{BB962C8B-B14F-4D97-AF65-F5344CB8AC3E}">
        <p14:creationId xmlns:p14="http://schemas.microsoft.com/office/powerpoint/2010/main" val="2386399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C09288F9-36DB-42F4-8D99-FC6C729829DC}" type="datetimeFigureOut">
              <a:rPr lang="ko-KR" altLang="en-US" smtClean="0"/>
              <a:t>2018-11-15</a:t>
            </a:fld>
            <a:endParaRPr lang="ko-KR" altLang="en-US"/>
          </a:p>
        </p:txBody>
      </p:sp>
      <p:sp>
        <p:nvSpPr>
          <p:cNvPr id="4" name="Slide Image Placeholder 3"/>
          <p:cNvSpPr>
            <a:spLocks noGrp="1" noRot="1" noChangeAspect="1"/>
          </p:cNvSpPr>
          <p:nvPr>
            <p:ph type="sldImg" idx="2"/>
          </p:nvPr>
        </p:nvSpPr>
        <p:spPr>
          <a:xfrm>
            <a:off x="3435350" y="850900"/>
            <a:ext cx="3055938" cy="22923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6AB7A4B1-68A9-452A-993C-C88FF75B63F9}" type="slidenum">
              <a:rPr lang="ko-KR" altLang="en-US" smtClean="0"/>
              <a:t>‹#›</a:t>
            </a:fld>
            <a:endParaRPr lang="ko-KR" altLang="en-US"/>
          </a:p>
        </p:txBody>
      </p:sp>
    </p:spTree>
    <p:extLst>
      <p:ext uri="{BB962C8B-B14F-4D97-AF65-F5344CB8AC3E}">
        <p14:creationId xmlns:p14="http://schemas.microsoft.com/office/powerpoint/2010/main" val="36188899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ko-KR"/>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A577D285-97F1-4167-A1C0-877473EC5878}" type="datetime1">
              <a:rPr lang="ko-KR" altLang="en-US" smtClean="0"/>
              <a:t>2018-11-15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134183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88DE0789-6DE7-4DEF-8D10-9C417EA2254D}" type="datetime1">
              <a:rPr lang="ko-KR" altLang="en-US" smtClean="0"/>
              <a:t>2018-11-15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301740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F9AA1D02-23D4-400D-85E4-BA30CAD8977B}" type="datetime1">
              <a:rPr lang="ko-KR" altLang="en-US" smtClean="0"/>
              <a:t>2018-11-15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159852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565426"/>
            <a:ext cx="7886700" cy="610234"/>
          </a:xfrm>
        </p:spPr>
        <p:txBody>
          <a:bodyPr>
            <a:noAutofit/>
          </a:bodyPr>
          <a:lstStyle>
            <a:lvl1pPr algn="ctr">
              <a:defRPr sz="3200">
                <a:latin typeface="MS Reference Sans Serif" panose="020B0604030504040204" pitchFamily="34" charset="0"/>
                <a:cs typeface="Microsoft Sans Serif" panose="020B0604020202020204" pitchFamily="34" charset="0"/>
              </a:defRPr>
            </a:lvl1pPr>
          </a:lstStyle>
          <a:p>
            <a:r>
              <a:rPr lang="en-US" altLang="ko-KR" dirty="0"/>
              <a:t>Click to edit Master title style</a:t>
            </a:r>
            <a:endParaRPr lang="en-US" dirty="0"/>
          </a:p>
        </p:txBody>
      </p:sp>
      <p:sp>
        <p:nvSpPr>
          <p:cNvPr id="3" name="Content Placeholder 2"/>
          <p:cNvSpPr>
            <a:spLocks noGrp="1"/>
          </p:cNvSpPr>
          <p:nvPr>
            <p:ph idx="1"/>
          </p:nvPr>
        </p:nvSpPr>
        <p:spPr>
          <a:xfrm>
            <a:off x="628650" y="1367246"/>
            <a:ext cx="7886700" cy="4809717"/>
          </a:xfrm>
        </p:spPr>
        <p:txBody>
          <a:bodyPr/>
          <a:lstStyle>
            <a:lvl1pPr marL="228600" indent="-228600">
              <a:buFont typeface="Wingdings" panose="05000000000000000000" pitchFamily="2" charset="2"/>
              <a:buChar char="§"/>
              <a:defRPr sz="2400">
                <a:latin typeface="MS Reference Sans Serif" panose="020B0604030504040204" pitchFamily="34" charset="0"/>
                <a:cs typeface="Microsoft Sans Serif" panose="020B0604020202020204" pitchFamily="34" charset="0"/>
              </a:defRPr>
            </a:lvl1pPr>
            <a:lvl2pPr>
              <a:defRPr sz="1600">
                <a:latin typeface="MS Reference Sans Serif" panose="020B0604030504040204" pitchFamily="34" charset="0"/>
                <a:cs typeface="Microsoft Sans Serif" panose="020B0604020202020204" pitchFamily="34" charset="0"/>
              </a:defRPr>
            </a:lvl2pPr>
            <a:lvl3pPr>
              <a:defRPr sz="1400">
                <a:latin typeface="MS Reference Sans Serif" panose="020B0604030504040204" pitchFamily="34" charset="0"/>
                <a:cs typeface="Microsoft Sans Serif" panose="020B0604020202020204" pitchFamily="34" charset="0"/>
              </a:defRPr>
            </a:lvl3pPr>
            <a:lvl4pPr>
              <a:defRPr>
                <a:latin typeface="MS Reference Sans Serif" panose="020B0604030504040204" pitchFamily="34" charset="0"/>
                <a:cs typeface="Microsoft Sans Serif" panose="020B0604020202020204" pitchFamily="34" charset="0"/>
              </a:defRPr>
            </a:lvl4pPr>
            <a:lvl5pPr>
              <a:defRPr>
                <a:latin typeface="MS Reference Sans Serif" panose="020B0604030504040204" pitchFamily="34" charset="0"/>
                <a:cs typeface="Microsoft Sans Serif" panose="020B0604020202020204" pitchFamily="34" charset="0"/>
              </a:defRPr>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4" name="Date Placeholder 3"/>
          <p:cNvSpPr>
            <a:spLocks noGrp="1"/>
          </p:cNvSpPr>
          <p:nvPr>
            <p:ph type="dt" sz="half" idx="10"/>
          </p:nvPr>
        </p:nvSpPr>
        <p:spPr/>
        <p:txBody>
          <a:bodyPr/>
          <a:lstStyle/>
          <a:p>
            <a:fld id="{A7320C7E-E08F-4A60-8AC4-92BD9C8D7AB7}" type="datetime1">
              <a:rPr lang="ko-KR" altLang="en-US" smtClean="0"/>
              <a:t>2018-11-15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963059" y="87090"/>
            <a:ext cx="2057400" cy="365125"/>
          </a:xfrm>
        </p:spPr>
        <p:txBody>
          <a:bodyPr/>
          <a:lstStyle>
            <a:lvl1pPr>
              <a:defRPr sz="1400">
                <a:solidFill>
                  <a:schemeClr val="tx1"/>
                </a:solidFill>
                <a:latin typeface="Arial" panose="020B0604020202020204" pitchFamily="34" charset="0"/>
                <a:cs typeface="Arial" panose="020B0604020202020204" pitchFamily="34" charset="0"/>
              </a:defRPr>
            </a:lvl1pPr>
          </a:lstStyle>
          <a:p>
            <a:fld id="{25FE67DE-5BF6-49D0-BF7A-76F5E776BCA1}" type="slidenum">
              <a:rPr lang="ko-KR" altLang="en-US" smtClean="0"/>
              <a:pPr/>
              <a:t>‹#›</a:t>
            </a:fld>
            <a:endParaRPr lang="ko-KR" altLang="en-US" dirty="0"/>
          </a:p>
        </p:txBody>
      </p:sp>
    </p:spTree>
    <p:extLst>
      <p:ext uri="{BB962C8B-B14F-4D97-AF65-F5344CB8AC3E}">
        <p14:creationId xmlns:p14="http://schemas.microsoft.com/office/powerpoint/2010/main" val="195217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ko-KR"/>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4F1A60F2-ABB1-4DFD-8496-BD501D720032}" type="datetime1">
              <a:rPr lang="ko-KR" altLang="en-US" smtClean="0"/>
              <a:t>2018-11-15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705052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577904F-5250-4828-AA9F-FD8D0F00958A}" type="datetime1">
              <a:rPr lang="ko-KR" altLang="en-US" smtClean="0"/>
              <a:t>2018-11-15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421733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08789DEB-A34C-4644-BCD4-DCC4FF195F5F}" type="datetime1">
              <a:rPr lang="ko-KR" altLang="en-US" smtClean="0"/>
              <a:t>2018-11-15</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80226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3764EB7-E40E-402A-A75A-82B22610D114}" type="datetime1">
              <a:rPr lang="ko-KR" altLang="en-US" smtClean="0"/>
              <a:t>2018-11-15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79396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C69EC-6D12-4817-A0D1-B2EECA7FA19E}" type="datetime1">
              <a:rPr lang="ko-KR" altLang="en-US" smtClean="0"/>
              <a:t>2018-11-15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663666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EA99E470-6514-4E29-99B7-E66E85A47A30}" type="datetime1">
              <a:rPr lang="ko-KR" altLang="en-US" smtClean="0"/>
              <a:t>2018-11-15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011688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2EA45135-BA18-4F1C-92EA-97E459F62ACE}" type="datetime1">
              <a:rPr lang="ko-KR" altLang="en-US" smtClean="0"/>
              <a:t>2018-11-15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30375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8408C-7D7F-4A92-9491-E5C9D648456F}" type="datetime1">
              <a:rPr lang="ko-KR" altLang="en-US" smtClean="0"/>
              <a:t>2018-11-15</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6756084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arlesq34/pointnet2" TargetMode="External"/><Relationship Id="rId2" Type="http://schemas.openxmlformats.org/officeDocument/2006/relationships/hyperlink" Target="https://github.com/charlesq34/pointnet" TargetMode="External"/><Relationship Id="rId1" Type="http://schemas.openxmlformats.org/officeDocument/2006/relationships/slideLayout" Target="../slideLayouts/slideLayout2.xml"/><Relationship Id="rId5" Type="http://schemas.openxmlformats.org/officeDocument/2006/relationships/hyperlink" Target="https://github.com/loicland/superpoint_graph" TargetMode="External"/><Relationship Id="rId4" Type="http://schemas.openxmlformats.org/officeDocument/2006/relationships/hyperlink" Target="http://www.semantic3d.ne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prs.igp.ethz.ch/" TargetMode="External"/><Relationship Id="rId2" Type="http://schemas.openxmlformats.org/officeDocument/2006/relationships/hyperlink" Target="http://www.semantic3d.net/"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uildingparser.stanford.edu/dataset.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s.nyu.edu/~silberman/datasets/nyu_depth_v2.html" TargetMode="External"/><Relationship Id="rId2" Type="http://schemas.openxmlformats.org/officeDocument/2006/relationships/hyperlink" Target="http://www.cs.cmu.edu/~vmr/datasets/oakland_3d/cvpr09/doc/" TargetMode="External"/><Relationship Id="rId1" Type="http://schemas.openxmlformats.org/officeDocument/2006/relationships/slideLayout" Target="../slideLayouts/slideLayout2.xml"/><Relationship Id="rId6" Type="http://schemas.openxmlformats.org/officeDocument/2006/relationships/hyperlink" Target="http://www2.isprs.org/commissions/comm3/wg4/3d-semantic-labeling.html" TargetMode="External"/><Relationship Id="rId5" Type="http://schemas.openxmlformats.org/officeDocument/2006/relationships/hyperlink" Target="http://data.ign.fr/benchmarks/UrbanAnalysis/" TargetMode="External"/><Relationship Id="rId4" Type="http://schemas.openxmlformats.org/officeDocument/2006/relationships/hyperlink" Target="http://www.acfr.usyd.edu.au/papers/SydneyUrbanObjectsDataset.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anford.edu/~rqi/pointn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anford.edu/~rqi/pointnet2/"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yorku-ausml/deep3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semantic3d.net/" TargetMode="External"/><Relationship Id="rId2" Type="http://schemas.openxmlformats.org/officeDocument/2006/relationships/hyperlink" Target="https://github.com/loicland/superpoint_graph" TargetMode="External"/><Relationship Id="rId1" Type="http://schemas.openxmlformats.org/officeDocument/2006/relationships/slideLayout" Target="../slideLayouts/slideLayout2.xml"/><Relationship Id="rId6" Type="http://schemas.openxmlformats.org/officeDocument/2006/relationships/hyperlink" Target="https://github.com/yorku-ausml/deep3d/wiki/Related-works" TargetMode="External"/><Relationship Id="rId5" Type="http://schemas.openxmlformats.org/officeDocument/2006/relationships/hyperlink" Target="https://github.com/kujason/avod" TargetMode="External"/><Relationship Id="rId4" Type="http://schemas.openxmlformats.org/officeDocument/2006/relationships/hyperlink" Target="https://github.com/charlesq34/pointnet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25602"/>
            <a:ext cx="9144000" cy="1598036"/>
          </a:xfrm>
        </p:spPr>
        <p:txBody>
          <a:bodyPr anchor="ctr">
            <a:normAutofit/>
          </a:bodyPr>
          <a:lstStyle/>
          <a:p>
            <a:r>
              <a:rPr lang="en-US" altLang="ko-KR" sz="3200" dirty="0">
                <a:latin typeface="MS Reference Sans Serif" panose="020B0604030504040204" pitchFamily="34" charset="0"/>
                <a:ea typeface="Microsoft Sans Serif" panose="020B0604020202020204" pitchFamily="34" charset="0"/>
                <a:cs typeface="Microsoft Sans Serif" panose="020B0604020202020204" pitchFamily="34" charset="0"/>
              </a:rPr>
              <a:t>Plan for 3D Deep</a:t>
            </a:r>
            <a:endParaRPr lang="ko-KR" altLang="en-US" sz="3200" dirty="0">
              <a:latin typeface="MS Reference Sans Serif" panose="020B0604030504040204" pitchFamily="34" charset="0"/>
              <a:cs typeface="Microsoft Sans Serif" panose="020B0604020202020204" pitchFamily="34" charset="0"/>
            </a:endParaRPr>
          </a:p>
        </p:txBody>
      </p:sp>
      <p:sp>
        <p:nvSpPr>
          <p:cNvPr id="3" name="Subtitle 2"/>
          <p:cNvSpPr>
            <a:spLocks noGrp="1"/>
          </p:cNvSpPr>
          <p:nvPr>
            <p:ph type="subTitle" idx="1"/>
          </p:nvPr>
        </p:nvSpPr>
        <p:spPr>
          <a:xfrm>
            <a:off x="0" y="4063853"/>
            <a:ext cx="9144000" cy="1655762"/>
          </a:xfrm>
        </p:spPr>
        <p:txBody>
          <a:bodyPr>
            <a:normAutofit/>
          </a:bodyPr>
          <a:lstStyle/>
          <a:p>
            <a:r>
              <a:rPr lang="en-US" altLang="ko-KR" dirty="0" err="1">
                <a:latin typeface="MS Reference Sans Serif" panose="020B0604030504040204" pitchFamily="34" charset="0"/>
              </a:rPr>
              <a:t>Jungwon</a:t>
            </a:r>
            <a:r>
              <a:rPr lang="en-US" altLang="ko-KR" dirty="0">
                <a:latin typeface="MS Reference Sans Serif" panose="020B0604030504040204" pitchFamily="34" charset="0"/>
              </a:rPr>
              <a:t> Kang, Maryam </a:t>
            </a:r>
            <a:r>
              <a:rPr lang="en-US" altLang="ko-KR" dirty="0" err="1">
                <a:latin typeface="MS Reference Sans Serif" panose="020B0604030504040204" pitchFamily="34" charset="0"/>
              </a:rPr>
              <a:t>Jameela</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Razieh</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Ramak</a:t>
            </a:r>
            <a:endParaRPr lang="en-US" altLang="ko-KR" dirty="0">
              <a:latin typeface="MS Reference Sans Serif" panose="020B0604030504040204" pitchFamily="34" charset="0"/>
            </a:endParaRPr>
          </a:p>
          <a:p>
            <a:endParaRPr lang="en-US" altLang="ko-KR" dirty="0">
              <a:latin typeface="MS Reference Sans Serif" panose="020B0604030504040204" pitchFamily="34" charset="0"/>
            </a:endParaRPr>
          </a:p>
          <a:p>
            <a:r>
              <a:rPr lang="en-US" altLang="ko-KR" dirty="0">
                <a:latin typeface="MS Reference Sans Serif" panose="020B0604030504040204" pitchFamily="34" charset="0"/>
              </a:rPr>
              <a:t>Sept 30 2018</a:t>
            </a:r>
            <a:endParaRPr lang="ko-KR" altLang="en-US" dirty="0">
              <a:latin typeface="MS Reference Sans Serif" panose="020B0604030504040204" pitchFamily="34" charset="0"/>
            </a:endParaRPr>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1</a:t>
            </a:fld>
            <a:endParaRPr lang="ko-KR" altLang="en-US"/>
          </a:p>
        </p:txBody>
      </p:sp>
    </p:spTree>
    <p:extLst>
      <p:ext uri="{BB962C8B-B14F-4D97-AF65-F5344CB8AC3E}">
        <p14:creationId xmlns:p14="http://schemas.microsoft.com/office/powerpoint/2010/main" val="3428584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Clarifying the Task </a:t>
            </a:r>
            <a:endParaRPr lang="ko-KR" alt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11115044"/>
              </p:ext>
            </p:extLst>
          </p:nvPr>
        </p:nvGraphicFramePr>
        <p:xfrm>
          <a:off x="628650" y="1953419"/>
          <a:ext cx="7886700" cy="2951162"/>
        </p:xfrm>
        <a:graphic>
          <a:graphicData uri="http://schemas.openxmlformats.org/drawingml/2006/table">
            <a:tbl>
              <a:tblPr bandRow="1">
                <a:tableStyleId>{5940675A-B579-460E-94D1-54222C63F5DA}</a:tableStyleId>
              </a:tblPr>
              <a:tblGrid>
                <a:gridCol w="7886700">
                  <a:extLst>
                    <a:ext uri="{9D8B030D-6E8A-4147-A177-3AD203B41FA5}">
                      <a16:colId xmlns:a16="http://schemas.microsoft.com/office/drawing/2014/main" val="560798454"/>
                    </a:ext>
                  </a:extLst>
                </a:gridCol>
              </a:tblGrid>
              <a:tr h="532849">
                <a:tc>
                  <a:txBody>
                    <a:bodyPr/>
                    <a:lstStyle/>
                    <a:p>
                      <a:pPr latinLnBrk="1"/>
                      <a:r>
                        <a:rPr lang="en-US" altLang="ko-KR" sz="2000" dirty="0">
                          <a:latin typeface="Arial" panose="020B0604020202020204" pitchFamily="34" charset="0"/>
                          <a:cs typeface="Arial" panose="020B0604020202020204" pitchFamily="34" charset="0"/>
                        </a:rPr>
                        <a:t>Dataset used for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training? </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75554180"/>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dataset will be used?</a:t>
                      </a:r>
                    </a:p>
                    <a:p>
                      <a:pPr latinLnBrk="1"/>
                      <a:r>
                        <a:rPr lang="en-US" altLang="ko-KR" sz="2000" dirty="0">
                          <a:latin typeface="Arial" panose="020B0604020202020204" pitchFamily="34" charset="0"/>
                          <a:cs typeface="Arial" panose="020B0604020202020204" pitchFamily="34" charset="0"/>
                        </a:rPr>
                        <a:t>    Mobile data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airborne lasers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hybrid dataset mixture of both.</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4363751"/>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environment?</a:t>
                      </a:r>
                    </a:p>
                    <a:p>
                      <a:pPr latinLnBrk="1"/>
                      <a:r>
                        <a:rPr lang="en-US" altLang="ko-KR" sz="2000" dirty="0">
                          <a:latin typeface="Arial" panose="020B0604020202020204" pitchFamily="34" charset="0"/>
                          <a:cs typeface="Arial" panose="020B0604020202020204" pitchFamily="34" charset="0"/>
                        </a:rPr>
                        <a:t>    Indoor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Outdoor 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Urban / Rural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Forest</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5479227"/>
                  </a:ext>
                </a:extLst>
              </a:tr>
              <a:tr h="532849">
                <a:tc>
                  <a:txBody>
                    <a:bodyPr/>
                    <a:lstStyle/>
                    <a:p>
                      <a:pPr latinLnBrk="1"/>
                      <a:r>
                        <a:rPr lang="en-US" altLang="ko-KR" sz="2000" dirty="0">
                          <a:latin typeface="Arial" panose="020B0604020202020204" pitchFamily="34" charset="0"/>
                          <a:cs typeface="Arial" panose="020B0604020202020204" pitchFamily="34" charset="0"/>
                        </a:rPr>
                        <a:t>Which object classes?</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57975646"/>
                  </a:ext>
                </a:extLst>
              </a:tr>
            </a:tbl>
          </a:graphicData>
        </a:graphic>
      </p:graphicFrame>
      <p:sp>
        <p:nvSpPr>
          <p:cNvPr id="4" name="Slide Number Placeholder 3"/>
          <p:cNvSpPr>
            <a:spLocks noGrp="1"/>
          </p:cNvSpPr>
          <p:nvPr>
            <p:ph type="sldNum" sz="quarter" idx="12"/>
          </p:nvPr>
        </p:nvSpPr>
        <p:spPr/>
        <p:txBody>
          <a:bodyPr/>
          <a:lstStyle/>
          <a:p>
            <a:fld id="{25FE67DE-5BF6-49D0-BF7A-76F5E776BCA1}" type="slidenum">
              <a:rPr lang="ko-KR" altLang="en-US" smtClean="0"/>
              <a:pPr/>
              <a:t>10</a:t>
            </a:fld>
            <a:endParaRPr lang="ko-KR" altLang="en-US" dirty="0"/>
          </a:p>
        </p:txBody>
      </p:sp>
    </p:spTree>
    <p:extLst>
      <p:ext uri="{BB962C8B-B14F-4D97-AF65-F5344CB8AC3E}">
        <p14:creationId xmlns:p14="http://schemas.microsoft.com/office/powerpoint/2010/main" val="589026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Key Papers</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normAutofit/>
          </a:bodyPr>
          <a:lstStyle/>
          <a:p>
            <a:r>
              <a:rPr lang="en-US" altLang="ko-KR" dirty="0"/>
              <a:t>Point cloud segmentation</a:t>
            </a:r>
          </a:p>
          <a:p>
            <a:pPr lvl="1"/>
            <a:r>
              <a:rPr lang="en-CA" altLang="ko-KR" dirty="0" err="1"/>
              <a:t>PointNet</a:t>
            </a:r>
            <a:r>
              <a:rPr lang="en-CA" altLang="ko-KR" dirty="0"/>
              <a:t>: Deep Learning on Point Sets for 3D Classification and Segmentation</a:t>
            </a:r>
            <a:br>
              <a:rPr lang="en-CA" altLang="ko-KR" dirty="0"/>
            </a:br>
            <a:r>
              <a:rPr lang="en-CA" altLang="ko-KR" dirty="0">
                <a:hlinkClick r:id="rId2"/>
              </a:rPr>
              <a:t>https://github.com/charlesq34/pointnet</a:t>
            </a:r>
            <a:br>
              <a:rPr lang="en-CA" altLang="ko-KR" dirty="0"/>
            </a:br>
            <a:r>
              <a:rPr lang="en-CA" altLang="ko-KR" dirty="0"/>
              <a:t>*Both used in the two following papers</a:t>
            </a:r>
          </a:p>
          <a:p>
            <a:pPr lvl="1"/>
            <a:endParaRPr lang="en-US" altLang="ko-KR" dirty="0"/>
          </a:p>
          <a:p>
            <a:pPr lvl="1"/>
            <a:r>
              <a:rPr lang="en-US" altLang="ko-KR" dirty="0" err="1"/>
              <a:t>PointNet</a:t>
            </a:r>
            <a:r>
              <a:rPr lang="en-US" altLang="ko-KR" dirty="0"/>
              <a:t>++: deep hierarchical feature learning on point sets </a:t>
            </a:r>
            <a:br>
              <a:rPr lang="en-US" altLang="ko-KR" dirty="0"/>
            </a:br>
            <a:r>
              <a:rPr lang="en-US" altLang="ko-KR" dirty="0"/>
              <a:t>in a metric space</a:t>
            </a:r>
            <a:br>
              <a:rPr lang="en-US" altLang="ko-KR" dirty="0"/>
            </a:br>
            <a:r>
              <a:rPr lang="en-US" altLang="ko-KR" dirty="0">
                <a:hlinkClick r:id="rId3"/>
              </a:rPr>
              <a:t>https://github.com/charlesq34/pointnet2</a:t>
            </a:r>
            <a:br>
              <a:rPr lang="en-US" altLang="ko-KR" dirty="0"/>
            </a:br>
            <a:r>
              <a:rPr lang="en-US" altLang="ko-KR" dirty="0"/>
              <a:t>*Rank 4 in </a:t>
            </a:r>
            <a:r>
              <a:rPr lang="en-US" altLang="ko-KR" dirty="0">
                <a:hlinkClick r:id="rId4"/>
              </a:rPr>
              <a:t>http://www.semantic3d.net/</a:t>
            </a:r>
            <a:endParaRPr lang="en-US" altLang="ko-KR" dirty="0"/>
          </a:p>
          <a:p>
            <a:pPr lvl="1"/>
            <a:endParaRPr lang="en-US" altLang="ko-KR" dirty="0"/>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5"/>
              </a:rPr>
              <a:t>https://github.com/loicland/superpoint_graph</a:t>
            </a:r>
            <a:br>
              <a:rPr lang="en-US" altLang="ko-KR" dirty="0"/>
            </a:br>
            <a:r>
              <a:rPr lang="en-US" altLang="ko-KR" dirty="0"/>
              <a:t>*Rank 1 in </a:t>
            </a:r>
            <a:r>
              <a:rPr lang="en-US" altLang="ko-KR" dirty="0">
                <a:hlinkClick r:id="rId4"/>
              </a:rPr>
              <a:t>http://www.semantic3d.net/</a:t>
            </a:r>
            <a:endParaRPr lang="en-US" altLang="ko-KR" dirty="0"/>
          </a:p>
          <a:p>
            <a:pPr lvl="1"/>
            <a:endParaRPr lang="en-US" altLang="ko-KR" dirty="0"/>
          </a:p>
          <a:p>
            <a:pPr lvl="1"/>
            <a:endParaRPr lang="en-CA" altLang="ko-KR" dirty="0"/>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11</a:t>
            </a:fld>
            <a:endParaRPr lang="ko-KR" altLang="en-US" dirty="0"/>
          </a:p>
        </p:txBody>
      </p:sp>
    </p:spTree>
    <p:extLst>
      <p:ext uri="{BB962C8B-B14F-4D97-AF65-F5344CB8AC3E}">
        <p14:creationId xmlns:p14="http://schemas.microsoft.com/office/powerpoint/2010/main" val="166596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(1/3)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lstStyle/>
          <a:p>
            <a:r>
              <a:rPr lang="en-CA" dirty="0"/>
              <a:t>Semantic3D</a:t>
            </a:r>
          </a:p>
          <a:p>
            <a:pPr lvl="1"/>
            <a:r>
              <a:rPr lang="en-CA" dirty="0"/>
              <a:t>LiDAR dataset with over 3 billion points from a variety of </a:t>
            </a:r>
            <a:br>
              <a:rPr lang="en-CA" dirty="0"/>
            </a:br>
            <a:r>
              <a:rPr lang="en-CA" dirty="0"/>
              <a:t>urban and rural scenes.</a:t>
            </a:r>
          </a:p>
          <a:p>
            <a:pPr lvl="1"/>
            <a:r>
              <a:rPr lang="en-CA" dirty="0">
                <a:hlinkClick r:id="rId2"/>
              </a:rPr>
              <a:t>http://www.semantic3d.net/</a:t>
            </a:r>
            <a:endParaRPr lang="en-CA" dirty="0"/>
          </a:p>
          <a:p>
            <a:pPr lvl="1"/>
            <a:r>
              <a:rPr lang="en-CA" dirty="0"/>
              <a:t>Managed by ETH (</a:t>
            </a:r>
            <a:r>
              <a:rPr lang="en-CA" dirty="0">
                <a:hlinkClick r:id="rId3"/>
              </a:rPr>
              <a:t>http://www.prs.igp.ethz.ch/</a:t>
            </a:r>
            <a:r>
              <a:rPr lang="en-CA" dirty="0"/>
              <a:t>)</a:t>
            </a:r>
          </a:p>
          <a:p>
            <a:pPr lvl="1"/>
            <a:r>
              <a:rPr lang="en-CA" dirty="0"/>
              <a:t>8 class labels, namely {1: man-made terrain, 2: natural terrain, </a:t>
            </a:r>
            <a:br>
              <a:rPr lang="en-CA" dirty="0"/>
            </a:br>
            <a:r>
              <a:rPr lang="en-CA" dirty="0"/>
              <a:t>3: high vegetation, 4: low vegetation, 5: buildings, 6: hard scape, </a:t>
            </a:r>
            <a:br>
              <a:rPr lang="en-CA" dirty="0"/>
            </a:br>
            <a:r>
              <a:rPr lang="en-CA" dirty="0"/>
              <a:t>7: scanning artefacts, 8: cars}.</a:t>
            </a:r>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12</a:t>
            </a:fld>
            <a:endParaRPr lang="ko-KR" altLang="en-US" dirty="0"/>
          </a:p>
        </p:txBody>
      </p:sp>
      <p:pic>
        <p:nvPicPr>
          <p:cNvPr id="6" name="Picture 5" descr="A picture containing tree&#10;&#10;Description generated with very high confidence">
            <a:extLst>
              <a:ext uri="{FF2B5EF4-FFF2-40B4-BE49-F238E27FC236}">
                <a16:creationId xmlns:a16="http://schemas.microsoft.com/office/drawing/2014/main" id="{5AF13CE8-D1C8-45ED-82D2-31DBFF5B46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535" b="2859"/>
          <a:stretch/>
        </p:blipFill>
        <p:spPr>
          <a:xfrm>
            <a:off x="1486634" y="3625347"/>
            <a:ext cx="6170732" cy="3096000"/>
          </a:xfrm>
          <a:prstGeom prst="rect">
            <a:avLst/>
          </a:prstGeom>
        </p:spPr>
      </p:pic>
    </p:spTree>
    <p:extLst>
      <p:ext uri="{BB962C8B-B14F-4D97-AF65-F5344CB8AC3E}">
        <p14:creationId xmlns:p14="http://schemas.microsoft.com/office/powerpoint/2010/main" val="73294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(2/3)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8172000" cy="4809717"/>
          </a:xfrm>
        </p:spPr>
        <p:txBody>
          <a:bodyPr/>
          <a:lstStyle/>
          <a:p>
            <a:r>
              <a:rPr lang="en-CA" dirty="0"/>
              <a:t>S3DIS (Stanford Large-Scale 3D Indoor Space)</a:t>
            </a:r>
          </a:p>
          <a:p>
            <a:pPr lvl="1"/>
            <a:r>
              <a:rPr lang="en-CA" dirty="0"/>
              <a:t>3D RGB point clouds of six floors from three different buildings</a:t>
            </a:r>
          </a:p>
          <a:p>
            <a:pPr lvl="1"/>
            <a:r>
              <a:rPr lang="en-CA" dirty="0">
                <a:hlinkClick r:id="rId2"/>
              </a:rPr>
              <a:t>http://buildingparser.stanford.edu/dataset.html</a:t>
            </a:r>
            <a:endParaRPr lang="en-CA" dirty="0"/>
          </a:p>
          <a:p>
            <a:pPr lvl="1"/>
            <a:r>
              <a:rPr lang="en-CA" dirty="0"/>
              <a:t>Currently, </a:t>
            </a:r>
            <a:r>
              <a:rPr lang="en-CA" i="1" dirty="0">
                <a:solidFill>
                  <a:srgbClr val="0000FF"/>
                </a:solidFill>
              </a:rPr>
              <a:t>2D-3D-S dataset</a:t>
            </a:r>
            <a:r>
              <a:rPr lang="en-CA" dirty="0"/>
              <a:t> is newly released.</a:t>
            </a:r>
          </a:p>
          <a:p>
            <a:pPr lvl="1"/>
            <a:r>
              <a:rPr lang="en-CA" dirty="0"/>
              <a:t>13 object classes (ceiling, floor, wall, beam, column, window, door, </a:t>
            </a:r>
            <a:br>
              <a:rPr lang="en-CA" dirty="0"/>
            </a:br>
            <a:r>
              <a:rPr lang="en-CA" dirty="0"/>
              <a:t>and movable elements: table, chair, sofa, bookcase, board and clutter for all other elements)</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13</a:t>
            </a:fld>
            <a:endParaRPr lang="ko-KR" altLang="en-US" dirty="0"/>
          </a:p>
        </p:txBody>
      </p:sp>
      <p:pic>
        <p:nvPicPr>
          <p:cNvPr id="6" name="Picture 5">
            <a:extLst>
              <a:ext uri="{FF2B5EF4-FFF2-40B4-BE49-F238E27FC236}">
                <a16:creationId xmlns:a16="http://schemas.microsoft.com/office/drawing/2014/main" id="{424E5E6C-66C1-4F75-B0E9-19F5565374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3722" y="3461368"/>
            <a:ext cx="3856556" cy="3240000"/>
          </a:xfrm>
          <a:prstGeom prst="rect">
            <a:avLst/>
          </a:prstGeom>
        </p:spPr>
      </p:pic>
    </p:spTree>
    <p:extLst>
      <p:ext uri="{BB962C8B-B14F-4D97-AF65-F5344CB8AC3E}">
        <p14:creationId xmlns:p14="http://schemas.microsoft.com/office/powerpoint/2010/main" val="857343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8ACC-7EB5-4201-A89C-97CB6D71E816}"/>
              </a:ext>
            </a:extLst>
          </p:cNvPr>
          <p:cNvSpPr>
            <a:spLocks noGrp="1"/>
          </p:cNvSpPr>
          <p:nvPr>
            <p:ph type="title"/>
          </p:nvPr>
        </p:nvSpPr>
        <p:spPr/>
        <p:txBody>
          <a:bodyPr/>
          <a:lstStyle/>
          <a:p>
            <a:r>
              <a:rPr lang="en-CA" dirty="0"/>
              <a:t>Publicly Available Dataset </a:t>
            </a:r>
            <a:r>
              <a:rPr lang="en-CA" baseline="30000" dirty="0"/>
              <a:t>(3/3)</a:t>
            </a:r>
            <a:endParaRPr lang="en-CA" dirty="0"/>
          </a:p>
        </p:txBody>
      </p:sp>
      <p:sp>
        <p:nvSpPr>
          <p:cNvPr id="3" name="Content Placeholder 2">
            <a:extLst>
              <a:ext uri="{FF2B5EF4-FFF2-40B4-BE49-F238E27FC236}">
                <a16:creationId xmlns:a16="http://schemas.microsoft.com/office/drawing/2014/main" id="{6AC2303C-B1F2-4EE3-B643-E94E2E2DA6B0}"/>
              </a:ext>
            </a:extLst>
          </p:cNvPr>
          <p:cNvSpPr>
            <a:spLocks noGrp="1"/>
          </p:cNvSpPr>
          <p:nvPr>
            <p:ph idx="1"/>
          </p:nvPr>
        </p:nvSpPr>
        <p:spPr>
          <a:xfrm>
            <a:off x="432000" y="1367246"/>
            <a:ext cx="8280000" cy="4809717"/>
          </a:xfrm>
        </p:spPr>
        <p:txBody>
          <a:bodyPr/>
          <a:lstStyle/>
          <a:p>
            <a:r>
              <a:rPr lang="en-CA" dirty="0" err="1"/>
              <a:t>Etc</a:t>
            </a:r>
            <a:endParaRPr lang="en-CA" dirty="0"/>
          </a:p>
          <a:p>
            <a:pPr lvl="1"/>
            <a:r>
              <a:rPr lang="en-CA" dirty="0"/>
              <a:t>Oakland 3-D Point Cloud Dataset (2009)</a:t>
            </a:r>
          </a:p>
          <a:p>
            <a:pPr lvl="2"/>
            <a:r>
              <a:rPr lang="en-CA" dirty="0">
                <a:hlinkClick r:id="rId2"/>
              </a:rPr>
              <a:t>http://www.cs.cmu.edu/~vmr/datasets/oakland_3d/cvpr09/doc/</a:t>
            </a:r>
            <a:endParaRPr lang="en-CA" dirty="0"/>
          </a:p>
          <a:p>
            <a:pPr lvl="2"/>
            <a:endParaRPr lang="en-CA" dirty="0"/>
          </a:p>
          <a:p>
            <a:pPr lvl="1"/>
            <a:r>
              <a:rPr lang="en-CA" dirty="0"/>
              <a:t>NYU Depth Dataset V2 (2012)</a:t>
            </a:r>
          </a:p>
          <a:p>
            <a:pPr lvl="2"/>
            <a:r>
              <a:rPr lang="en-CA" dirty="0">
                <a:hlinkClick r:id="rId3"/>
              </a:rPr>
              <a:t>https://cs.nyu.edu/~silberman/datasets/nyu_depth_v2.html</a:t>
            </a:r>
            <a:endParaRPr lang="en-CA" dirty="0"/>
          </a:p>
          <a:p>
            <a:pPr lvl="2"/>
            <a:endParaRPr lang="en-CA" dirty="0"/>
          </a:p>
          <a:p>
            <a:pPr lvl="1"/>
            <a:r>
              <a:rPr lang="en-CA" dirty="0"/>
              <a:t>Sydney Urban Objects data set</a:t>
            </a:r>
          </a:p>
          <a:p>
            <a:pPr lvl="2"/>
            <a:r>
              <a:rPr lang="en-CA" dirty="0">
                <a:hlinkClick r:id="rId4"/>
              </a:rPr>
              <a:t>http://www.acfr.usyd.edu.au/papers/SydneyUrbanObjectsDataset.shtml</a:t>
            </a:r>
            <a:endParaRPr lang="en-CA" dirty="0"/>
          </a:p>
          <a:p>
            <a:pPr lvl="2"/>
            <a:endParaRPr lang="en-CA" dirty="0"/>
          </a:p>
          <a:p>
            <a:pPr lvl="1"/>
            <a:r>
              <a:rPr lang="en-CA" dirty="0" err="1"/>
              <a:t>IQmulus</a:t>
            </a:r>
            <a:r>
              <a:rPr lang="en-CA" dirty="0"/>
              <a:t> &amp; </a:t>
            </a:r>
            <a:r>
              <a:rPr lang="en-CA" dirty="0" err="1"/>
              <a:t>TerraMobilita</a:t>
            </a:r>
            <a:r>
              <a:rPr lang="en-CA" dirty="0"/>
              <a:t> Contest</a:t>
            </a:r>
          </a:p>
          <a:p>
            <a:pPr lvl="2"/>
            <a:r>
              <a:rPr lang="fr-FR" dirty="0"/>
              <a:t>Mobile laser scans (MLS) in dense </a:t>
            </a:r>
            <a:r>
              <a:rPr lang="fr-FR" dirty="0" err="1"/>
              <a:t>urban</a:t>
            </a:r>
            <a:r>
              <a:rPr lang="fr-FR" dirty="0"/>
              <a:t> </a:t>
            </a:r>
            <a:r>
              <a:rPr lang="fr-FR" dirty="0" err="1"/>
              <a:t>environments</a:t>
            </a:r>
            <a:endParaRPr lang="en-CA" dirty="0"/>
          </a:p>
          <a:p>
            <a:pPr lvl="2"/>
            <a:r>
              <a:rPr lang="en-CA" dirty="0">
                <a:hlinkClick r:id="rId5"/>
              </a:rPr>
              <a:t>http://data.ign.fr/benchmarks/UrbanAnalysis/</a:t>
            </a:r>
            <a:endParaRPr lang="en-CA" dirty="0"/>
          </a:p>
          <a:p>
            <a:pPr lvl="2"/>
            <a:endParaRPr lang="en-CA" dirty="0"/>
          </a:p>
          <a:p>
            <a:pPr lvl="1"/>
            <a:r>
              <a:rPr lang="en-CA" dirty="0"/>
              <a:t>Vaihingen3D airborne benchmark</a:t>
            </a:r>
          </a:p>
          <a:p>
            <a:pPr lvl="2"/>
            <a:r>
              <a:rPr lang="en-CA" dirty="0">
                <a:hlinkClick r:id="rId6"/>
              </a:rPr>
              <a:t>http://www2.isprs.org/commissions/comm3/wg4/3d-semantic-labeling.html</a:t>
            </a:r>
            <a:endParaRPr lang="en-CA" dirty="0"/>
          </a:p>
        </p:txBody>
      </p:sp>
      <p:sp>
        <p:nvSpPr>
          <p:cNvPr id="4" name="Slide Number Placeholder 3">
            <a:extLst>
              <a:ext uri="{FF2B5EF4-FFF2-40B4-BE49-F238E27FC236}">
                <a16:creationId xmlns:a16="http://schemas.microsoft.com/office/drawing/2014/main" id="{AFF59AB2-A301-43A8-A2E1-83868E07F4A2}"/>
              </a:ext>
            </a:extLst>
          </p:cNvPr>
          <p:cNvSpPr>
            <a:spLocks noGrp="1"/>
          </p:cNvSpPr>
          <p:nvPr>
            <p:ph type="sldNum" sz="quarter" idx="12"/>
          </p:nvPr>
        </p:nvSpPr>
        <p:spPr/>
        <p:txBody>
          <a:bodyPr/>
          <a:lstStyle/>
          <a:p>
            <a:fld id="{25FE67DE-5BF6-49D0-BF7A-76F5E776BCA1}" type="slidenum">
              <a:rPr lang="ko-KR" altLang="en-US" smtClean="0"/>
              <a:pPr/>
              <a:t>14</a:t>
            </a:fld>
            <a:endParaRPr lang="ko-KR" altLang="en-US" dirty="0"/>
          </a:p>
        </p:txBody>
      </p:sp>
    </p:spTree>
    <p:extLst>
      <p:ext uri="{BB962C8B-B14F-4D97-AF65-F5344CB8AC3E}">
        <p14:creationId xmlns:p14="http://schemas.microsoft.com/office/powerpoint/2010/main" val="2379039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a:xfrm>
            <a:off x="628650" y="565426"/>
            <a:ext cx="7886700" cy="610234"/>
          </a:xfrm>
        </p:spPr>
        <p:txBody>
          <a:bodyPr/>
          <a:lstStyle/>
          <a:p>
            <a:r>
              <a:rPr lang="en-CA"/>
              <a:t>PointNet</a:t>
            </a:r>
            <a:endParaRPr lang="en-CA" dirty="0"/>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Architecture</a:t>
            </a:r>
          </a:p>
          <a:p>
            <a:pPr lvl="1"/>
            <a:r>
              <a:rPr lang="en-CA" dirty="0">
                <a:hlinkClick r:id="rId2"/>
              </a:rPr>
              <a:t>http://stanford.edu/~rqi/pointnet/</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15</a:t>
            </a:fld>
            <a:endParaRPr lang="ko-KR" altLang="en-US" dirty="0"/>
          </a:p>
        </p:txBody>
      </p:sp>
      <p:pic>
        <p:nvPicPr>
          <p:cNvPr id="7" name="Picture 6" descr="A screenshot of a video game&#10;&#10;Description generated with high confidence">
            <a:extLst>
              <a:ext uri="{FF2B5EF4-FFF2-40B4-BE49-F238E27FC236}">
                <a16:creationId xmlns:a16="http://schemas.microsoft.com/office/drawing/2014/main" id="{24578DE8-0643-4137-8E5B-CF570E761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02" y="2203331"/>
            <a:ext cx="7881197" cy="2880000"/>
          </a:xfrm>
          <a:prstGeom prst="rect">
            <a:avLst/>
          </a:prstGeom>
        </p:spPr>
      </p:pic>
      <p:sp>
        <p:nvSpPr>
          <p:cNvPr id="11" name="Rectangle 10">
            <a:extLst>
              <a:ext uri="{FF2B5EF4-FFF2-40B4-BE49-F238E27FC236}">
                <a16:creationId xmlns:a16="http://schemas.microsoft.com/office/drawing/2014/main" id="{F46C25DC-82FF-45C6-AB3E-95895EF5AE88}"/>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03494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C872-34BC-47FC-BE58-40B18A26E46D}"/>
              </a:ext>
            </a:extLst>
          </p:cNvPr>
          <p:cNvSpPr>
            <a:spLocks noGrp="1"/>
          </p:cNvSpPr>
          <p:nvPr>
            <p:ph type="title"/>
          </p:nvPr>
        </p:nvSpPr>
        <p:spPr/>
        <p:txBody>
          <a:bodyPr/>
          <a:lstStyle/>
          <a:p>
            <a:r>
              <a:rPr lang="en-CA" dirty="0" err="1"/>
              <a:t>PointNet</a:t>
            </a:r>
            <a:r>
              <a:rPr lang="en-CA" dirty="0"/>
              <a:t>++</a:t>
            </a:r>
          </a:p>
        </p:txBody>
      </p:sp>
      <p:sp>
        <p:nvSpPr>
          <p:cNvPr id="3" name="Content Placeholder 2">
            <a:extLst>
              <a:ext uri="{FF2B5EF4-FFF2-40B4-BE49-F238E27FC236}">
                <a16:creationId xmlns:a16="http://schemas.microsoft.com/office/drawing/2014/main" id="{838262EB-EA4F-4B97-885F-7BB6F2DA92B7}"/>
              </a:ext>
            </a:extLst>
          </p:cNvPr>
          <p:cNvSpPr>
            <a:spLocks noGrp="1"/>
          </p:cNvSpPr>
          <p:nvPr>
            <p:ph idx="1"/>
          </p:nvPr>
        </p:nvSpPr>
        <p:spPr>
          <a:xfrm>
            <a:off x="628650" y="1367246"/>
            <a:ext cx="7886700" cy="1440000"/>
          </a:xfrm>
        </p:spPr>
        <p:txBody>
          <a:bodyPr/>
          <a:lstStyle/>
          <a:p>
            <a:r>
              <a:rPr lang="en-CA" dirty="0"/>
              <a:t>Hierarchical Feature Learning Architecture</a:t>
            </a:r>
          </a:p>
          <a:p>
            <a:pPr lvl="1"/>
            <a:r>
              <a:rPr lang="en-CA" dirty="0">
                <a:hlinkClick r:id="rId2"/>
              </a:rPr>
              <a:t>http://stanford.edu/~rqi/pointnet2/</a:t>
            </a:r>
            <a:endParaRPr lang="en-CA" dirty="0"/>
          </a:p>
        </p:txBody>
      </p:sp>
      <p:sp>
        <p:nvSpPr>
          <p:cNvPr id="4" name="Slide Number Placeholder 3">
            <a:extLst>
              <a:ext uri="{FF2B5EF4-FFF2-40B4-BE49-F238E27FC236}">
                <a16:creationId xmlns:a16="http://schemas.microsoft.com/office/drawing/2014/main" id="{40899592-B989-40E2-8773-9FB79FF61F9D}"/>
              </a:ext>
            </a:extLst>
          </p:cNvPr>
          <p:cNvSpPr>
            <a:spLocks noGrp="1"/>
          </p:cNvSpPr>
          <p:nvPr>
            <p:ph type="sldNum" sz="quarter" idx="12"/>
          </p:nvPr>
        </p:nvSpPr>
        <p:spPr/>
        <p:txBody>
          <a:bodyPr/>
          <a:lstStyle/>
          <a:p>
            <a:fld id="{25FE67DE-5BF6-49D0-BF7A-76F5E776BCA1}" type="slidenum">
              <a:rPr lang="ko-KR" altLang="en-US" smtClean="0"/>
              <a:pPr/>
              <a:t>16</a:t>
            </a:fld>
            <a:endParaRPr lang="ko-KR" altLang="en-US" dirty="0"/>
          </a:p>
        </p:txBody>
      </p:sp>
      <p:pic>
        <p:nvPicPr>
          <p:cNvPr id="5" name="Picture 4" descr="A close up of a map&#10;&#10;Description generated with very high confidence">
            <a:extLst>
              <a:ext uri="{FF2B5EF4-FFF2-40B4-BE49-F238E27FC236}">
                <a16:creationId xmlns:a16="http://schemas.microsoft.com/office/drawing/2014/main" id="{13559FF0-FC45-4CAC-BAAC-34469E9D3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71" y="2291313"/>
            <a:ext cx="7640459" cy="3240000"/>
          </a:xfrm>
          <a:prstGeom prst="rect">
            <a:avLst/>
          </a:prstGeom>
        </p:spPr>
      </p:pic>
      <p:sp>
        <p:nvSpPr>
          <p:cNvPr id="6" name="Rectangle 5">
            <a:extLst>
              <a:ext uri="{FF2B5EF4-FFF2-40B4-BE49-F238E27FC236}">
                <a16:creationId xmlns:a16="http://schemas.microsoft.com/office/drawing/2014/main" id="{6B6104C6-992B-4F6E-8432-A8550DED247E}"/>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NIPS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25677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(1/2)</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Individual steps in pipeline</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17</a:t>
            </a:fld>
            <a:endParaRPr lang="ko-KR" altLang="en-US" dirty="0"/>
          </a:p>
        </p:txBody>
      </p:sp>
      <p:pic>
        <p:nvPicPr>
          <p:cNvPr id="7" name="Picture 6" descr="A picture containing text, map&#10;&#10;Description generated with high confidence">
            <a:extLst>
              <a:ext uri="{FF2B5EF4-FFF2-40B4-BE49-F238E27FC236}">
                <a16:creationId xmlns:a16="http://schemas.microsoft.com/office/drawing/2014/main" id="{E35E069D-FBBB-4224-A197-587CD66E3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1" y="2567231"/>
            <a:ext cx="8594699" cy="1620000"/>
          </a:xfrm>
          <a:prstGeom prst="rect">
            <a:avLst/>
          </a:prstGeom>
        </p:spPr>
      </p:pic>
      <p:sp>
        <p:nvSpPr>
          <p:cNvPr id="8" name="Rectangle 7">
            <a:extLst>
              <a:ext uri="{FF2B5EF4-FFF2-40B4-BE49-F238E27FC236}">
                <a16:creationId xmlns:a16="http://schemas.microsoft.com/office/drawing/2014/main" id="{704C450E-621B-476F-9277-98DA644E4BD3}"/>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57975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(2/2)</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18</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D18422C2-1D5C-42BD-BC89-5B1FC098F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1" y="1857156"/>
            <a:ext cx="8218379" cy="2520000"/>
          </a:xfrm>
          <a:prstGeom prst="rect">
            <a:avLst/>
          </a:prstGeom>
        </p:spPr>
      </p:pic>
      <p:pic>
        <p:nvPicPr>
          <p:cNvPr id="8" name="Picture 7" descr="A screenshot of a cell phone&#10;&#10;Description generated with high confidence">
            <a:extLst>
              <a:ext uri="{FF2B5EF4-FFF2-40B4-BE49-F238E27FC236}">
                <a16:creationId xmlns:a16="http://schemas.microsoft.com/office/drawing/2014/main" id="{407D25AA-69F0-4531-B9FA-747F3F7DB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60" y="4842754"/>
            <a:ext cx="8109080" cy="648000"/>
          </a:xfrm>
          <a:prstGeom prst="rect">
            <a:avLst/>
          </a:prstGeom>
        </p:spPr>
      </p:pic>
      <p:sp>
        <p:nvSpPr>
          <p:cNvPr id="11" name="Rectangle 10">
            <a:extLst>
              <a:ext uri="{FF2B5EF4-FFF2-40B4-BE49-F238E27FC236}">
                <a16:creationId xmlns:a16="http://schemas.microsoft.com/office/drawing/2014/main" id="{6275B682-FB6E-416A-AF8B-8B1384F180C6}"/>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729009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19</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2983856459"/>
              </p:ext>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20866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Objectives</a:t>
            </a:r>
            <a:endParaRPr lang="ko-KR" altLang="en-US" dirty="0"/>
          </a:p>
        </p:txBody>
      </p:sp>
      <p:sp>
        <p:nvSpPr>
          <p:cNvPr id="3" name="Content Placeholder 2"/>
          <p:cNvSpPr>
            <a:spLocks noGrp="1"/>
          </p:cNvSpPr>
          <p:nvPr>
            <p:ph idx="1"/>
          </p:nvPr>
        </p:nvSpPr>
        <p:spPr>
          <a:xfrm>
            <a:off x="522000" y="1367246"/>
            <a:ext cx="8100000" cy="1080000"/>
          </a:xfrm>
        </p:spPr>
        <p:txBody>
          <a:bodyPr/>
          <a:lstStyle/>
          <a:p>
            <a:r>
              <a:rPr lang="en-US" altLang="ko-KR" dirty="0"/>
              <a:t>Building 1</a:t>
            </a:r>
            <a:r>
              <a:rPr lang="en-US" altLang="ko-KR" baseline="30000" dirty="0"/>
              <a:t>st</a:t>
            </a:r>
            <a:r>
              <a:rPr lang="en-US" altLang="ko-KR" dirty="0"/>
              <a:t> Version Deep Network for Each Task </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781487850"/>
              </p:ext>
            </p:extLst>
          </p:nvPr>
        </p:nvGraphicFramePr>
        <p:xfrm>
          <a:off x="792000" y="2070936"/>
          <a:ext cx="7560001" cy="2499360"/>
        </p:xfrm>
        <a:graphic>
          <a:graphicData uri="http://schemas.openxmlformats.org/drawingml/2006/table">
            <a:tbl>
              <a:tblPr firstRow="1" bandRow="1">
                <a:tableStyleId>{5A111915-BE36-4E01-A7E5-04B1672EAD32}</a:tableStyleId>
              </a:tblPr>
              <a:tblGrid>
                <a:gridCol w="1477067">
                  <a:extLst>
                    <a:ext uri="{9D8B030D-6E8A-4147-A177-3AD203B41FA5}">
                      <a16:colId xmlns:a16="http://schemas.microsoft.com/office/drawing/2014/main" val="3993093911"/>
                    </a:ext>
                  </a:extLst>
                </a:gridCol>
                <a:gridCol w="1862666">
                  <a:extLst>
                    <a:ext uri="{9D8B030D-6E8A-4147-A177-3AD203B41FA5}">
                      <a16:colId xmlns:a16="http://schemas.microsoft.com/office/drawing/2014/main" val="138251738"/>
                    </a:ext>
                  </a:extLst>
                </a:gridCol>
                <a:gridCol w="4220268">
                  <a:extLst>
                    <a:ext uri="{9D8B030D-6E8A-4147-A177-3AD203B41FA5}">
                      <a16:colId xmlns:a16="http://schemas.microsoft.com/office/drawing/2014/main" val="1203935386"/>
                    </a:ext>
                  </a:extLst>
                </a:gridCol>
              </a:tblGrid>
              <a:tr h="192487">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Major</a:t>
                      </a:r>
                      <a:r>
                        <a:rPr lang="en-US" altLang="ko-KR" sz="1400" baseline="0" dirty="0">
                          <a:latin typeface="MS Reference Sans Serif" panose="020B0604030504040204" pitchFamily="34" charset="0"/>
                        </a:rPr>
                        <a:t> Contributor</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Objectives</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780505249"/>
                  </a:ext>
                </a:extLst>
              </a:tr>
              <a:tr h="731520">
                <a:tc>
                  <a:txBody>
                    <a:bodyPr/>
                    <a:lstStyle/>
                    <a:p>
                      <a:pPr algn="ctr" latinLnBrk="1"/>
                      <a:r>
                        <a:rPr lang="en-US" altLang="ko-KR" sz="1400" dirty="0">
                          <a:latin typeface="MS Reference Sans Serif" panose="020B0604030504040204" pitchFamily="34" charset="0"/>
                        </a:rPr>
                        <a:t>Noise</a:t>
                      </a:r>
                      <a:r>
                        <a:rPr lang="en-US" altLang="ko-KR" sz="1400" baseline="0" dirty="0">
                          <a:latin typeface="MS Reference Sans Serif" panose="020B0604030504040204" pitchFamily="34" charset="0"/>
                        </a:rPr>
                        <a:t> filtering</a:t>
                      </a:r>
                    </a:p>
                    <a:p>
                      <a:pPr algn="ctr" latinLnBrk="1"/>
                      <a:r>
                        <a:rPr lang="en-US" altLang="ko-KR" sz="1400" baseline="0" dirty="0">
                          <a:latin typeface="MS Reference Sans Serif" panose="020B0604030504040204" pitchFamily="34" charset="0"/>
                        </a:rPr>
                        <a:t>(for </a:t>
                      </a:r>
                      <a:r>
                        <a:rPr lang="en-US" altLang="ko-KR" sz="1400" baseline="0" dirty="0" err="1">
                          <a:latin typeface="MS Reference Sans Serif" panose="020B0604030504040204" pitchFamily="34" charset="0"/>
                        </a:rPr>
                        <a:t>Optech</a:t>
                      </a:r>
                      <a:r>
                        <a:rPr lang="en-US" altLang="ko-KR" sz="1400" baseline="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Razieh</a:t>
                      </a:r>
                      <a:r>
                        <a:rPr lang="en-US" altLang="ko-KR" sz="1400" dirty="0">
                          <a:latin typeface="MS Reference Sans Serif" panose="020B0604030504040204" pitchFamily="34" charset="0"/>
                        </a:rPr>
                        <a:t> </a:t>
                      </a:r>
                      <a:r>
                        <a:rPr lang="en-US" altLang="ko-KR" sz="1400" dirty="0" err="1">
                          <a:latin typeface="MS Reference Sans Serif" panose="020B0604030504040204" pitchFamily="34" charset="0"/>
                        </a:rPr>
                        <a:t>Ramak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(Noise/Non-noise),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10637312"/>
                  </a:ext>
                </a:extLst>
              </a:tr>
              <a:tr h="731520">
                <a:tc>
                  <a:txBody>
                    <a:bodyPr/>
                    <a:lstStyle/>
                    <a:p>
                      <a:pPr algn="ctr" latinLnBrk="1"/>
                      <a:r>
                        <a:rPr lang="en-US" altLang="ko-KR" sz="1400" dirty="0">
                          <a:latin typeface="MS Reference Sans Serif" panose="020B0604030504040204" pitchFamily="34" charset="0"/>
                        </a:rPr>
                        <a:t>Point cloud</a:t>
                      </a:r>
                    </a:p>
                    <a:p>
                      <a:pPr algn="ctr" latinLnBrk="1"/>
                      <a:r>
                        <a:rPr lang="en-US" altLang="ko-KR" sz="1400" dirty="0">
                          <a:latin typeface="MS Reference Sans Serif" panose="020B0604030504040204" pitchFamily="34" charset="0"/>
                        </a:rPr>
                        <a:t>segmentation</a:t>
                      </a:r>
                    </a:p>
                    <a:p>
                      <a:pPr algn="ctr" latinLnBrk="1"/>
                      <a:r>
                        <a:rPr lang="en-US" altLang="ko-KR" sz="1400" dirty="0">
                          <a:latin typeface="MS Reference Sans Serif" panose="020B0604030504040204" pitchFamily="34" charset="0"/>
                        </a:rPr>
                        <a:t>(for </a:t>
                      </a:r>
                      <a:r>
                        <a:rPr lang="en-US" altLang="ko-KR" sz="1400" dirty="0" err="1">
                          <a:latin typeface="MS Reference Sans Serif" panose="020B0604030504040204" pitchFamily="34" charset="0"/>
                        </a:rPr>
                        <a:t>Optech</a:t>
                      </a:r>
                      <a:r>
                        <a:rPr lang="en-US" altLang="ko-KR" sz="140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Maryam </a:t>
                      </a:r>
                      <a:r>
                        <a:rPr lang="en-US" altLang="ko-KR" sz="1400" dirty="0" err="1">
                          <a:latin typeface="MS Reference Sans Serif" panose="020B0604030504040204" pitchFamily="34" charset="0"/>
                        </a:rPr>
                        <a:t>Jameela</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(N-class objects),</a:t>
                      </a:r>
                    </a:p>
                    <a:p>
                      <a:pPr latinLnBrk="1"/>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45774462"/>
                  </a:ext>
                </a:extLst>
              </a:tr>
              <a:tr h="731520">
                <a:tc>
                  <a:txBody>
                    <a:bodyPr/>
                    <a:lstStyle/>
                    <a:p>
                      <a:pPr algn="ctr" latinLnBrk="1"/>
                      <a:r>
                        <a:rPr lang="en-US" altLang="ko-KR" sz="1400" dirty="0">
                          <a:solidFill>
                            <a:schemeClr val="tx1"/>
                          </a:solidFill>
                          <a:latin typeface="MS Reference Sans Serif" panose="020B0604030504040204" pitchFamily="34" charset="0"/>
                        </a:rPr>
                        <a:t>3D object</a:t>
                      </a:r>
                    </a:p>
                    <a:p>
                      <a:pPr algn="ctr" latinLnBrk="1"/>
                      <a:r>
                        <a:rPr lang="en-US" altLang="ko-KR" sz="1400" dirty="0">
                          <a:solidFill>
                            <a:schemeClr val="tx1"/>
                          </a:solidFill>
                          <a:latin typeface="MS Reference Sans Serif" panose="020B0604030504040204" pitchFamily="34" charset="0"/>
                        </a:rPr>
                        <a:t>detection</a:t>
                      </a:r>
                    </a:p>
                    <a:p>
                      <a:pPr algn="ctr" latinLnBrk="1"/>
                      <a:r>
                        <a:rPr lang="en-US" altLang="ko-KR" sz="1400" dirty="0">
                          <a:solidFill>
                            <a:schemeClr val="tx1"/>
                          </a:solidFill>
                          <a:latin typeface="MS Reference Sans Serif" panose="020B0604030504040204" pitchFamily="34" charset="0"/>
                        </a:rPr>
                        <a:t>(for</a:t>
                      </a:r>
                      <a:r>
                        <a:rPr lang="en-US" altLang="ko-KR" sz="1400" baseline="0" dirty="0">
                          <a:solidFill>
                            <a:schemeClr val="tx1"/>
                          </a:solidFill>
                          <a:latin typeface="MS Reference Sans Serif" panose="020B0604030504040204" pitchFamily="34" charset="0"/>
                        </a:rPr>
                        <a:t> Thales)</a:t>
                      </a:r>
                      <a:endParaRPr lang="ko-KR" altLang="en-US" sz="1400" dirty="0">
                        <a:solidFill>
                          <a:schemeClr val="tx1"/>
                        </a:solidFill>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solidFill>
                            <a:schemeClr val="tx1"/>
                          </a:solidFill>
                          <a:latin typeface="MS Reference Sans Serif" panose="020B0604030504040204" pitchFamily="34" charset="0"/>
                        </a:rPr>
                        <a:t>Jungwon</a:t>
                      </a:r>
                      <a:r>
                        <a:rPr lang="en-US" altLang="ko-KR" sz="1400" baseline="0" dirty="0">
                          <a:solidFill>
                            <a:schemeClr val="tx1"/>
                          </a:solidFill>
                          <a:latin typeface="MS Reference Sans Serif" panose="020B0604030504040204" pitchFamily="34" charset="0"/>
                        </a:rPr>
                        <a:t> Kang</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solidFill>
                            <a:schemeClr val="tx1"/>
                          </a:solidFill>
                          <a:latin typeface="MS Reference Sans Serif" panose="020B0604030504040204" pitchFamily="34" charset="0"/>
                        </a:rPr>
                        <a:t>Real</a:t>
                      </a:r>
                      <a:r>
                        <a:rPr lang="en-US" altLang="ko-KR" sz="1400" baseline="0" dirty="0">
                          <a:solidFill>
                            <a:schemeClr val="tx1"/>
                          </a:solidFill>
                          <a:latin typeface="MS Reference Sans Serif" panose="020B0604030504040204" pitchFamily="34" charset="0"/>
                        </a:rPr>
                        <a:t>-time 3D object detection</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58072532"/>
                  </a:ext>
                </a:extLst>
              </a:tr>
            </a:tbl>
          </a:graphicData>
        </a:graphic>
      </p:graphicFrame>
    </p:spTree>
    <p:extLst>
      <p:ext uri="{BB962C8B-B14F-4D97-AF65-F5344CB8AC3E}">
        <p14:creationId xmlns:p14="http://schemas.microsoft.com/office/powerpoint/2010/main" val="18463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19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20</a:t>
            </a:fld>
            <a:endParaRPr lang="ko-KR" altLang="en-US" dirty="0"/>
          </a:p>
        </p:txBody>
      </p:sp>
    </p:spTree>
    <p:extLst>
      <p:ext uri="{BB962C8B-B14F-4D97-AF65-F5344CB8AC3E}">
        <p14:creationId xmlns:p14="http://schemas.microsoft.com/office/powerpoint/2010/main" val="243534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21</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254793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7C88-597B-4CAD-837F-4EDA921F9EFE}"/>
              </a:ext>
            </a:extLst>
          </p:cNvPr>
          <p:cNvSpPr>
            <a:spLocks noGrp="1"/>
          </p:cNvSpPr>
          <p:nvPr>
            <p:ph type="title"/>
          </p:nvPr>
        </p:nvSpPr>
        <p:spPr/>
        <p:txBody>
          <a:bodyPr/>
          <a:lstStyle/>
          <a:p>
            <a:r>
              <a:rPr lang="en-CA" dirty="0"/>
              <a:t>Notes</a:t>
            </a:r>
          </a:p>
        </p:txBody>
      </p:sp>
      <p:sp>
        <p:nvSpPr>
          <p:cNvPr id="3" name="Content Placeholder 2">
            <a:extLst>
              <a:ext uri="{FF2B5EF4-FFF2-40B4-BE49-F238E27FC236}">
                <a16:creationId xmlns:a16="http://schemas.microsoft.com/office/drawing/2014/main" id="{627343F2-A7EC-4A94-8C08-045BF2315817}"/>
              </a:ext>
            </a:extLst>
          </p:cNvPr>
          <p:cNvSpPr>
            <a:spLocks noGrp="1"/>
          </p:cNvSpPr>
          <p:nvPr>
            <p:ph idx="1"/>
          </p:nvPr>
        </p:nvSpPr>
        <p:spPr/>
        <p:txBody>
          <a:bodyPr>
            <a:normAutofit fontScale="92500" lnSpcReduction="20000"/>
          </a:bodyPr>
          <a:lstStyle/>
          <a:p>
            <a:r>
              <a:rPr lang="en-CA" dirty="0"/>
              <a:t>Summarizing why noise happens, including some </a:t>
            </a:r>
            <a:br>
              <a:rPr lang="en-CA" dirty="0"/>
            </a:br>
            <a:r>
              <a:rPr lang="en-CA" dirty="0"/>
              <a:t>figures describing laser pulse and error band, and </a:t>
            </a:r>
            <a:br>
              <a:rPr lang="en-CA" dirty="0"/>
            </a:br>
            <a:r>
              <a:rPr lang="en-CA" dirty="0"/>
              <a:t>the terms like PIA and correspondence</a:t>
            </a:r>
          </a:p>
          <a:p>
            <a:pPr marL="0" indent="0">
              <a:buNone/>
            </a:pPr>
            <a:r>
              <a:rPr lang="en-CA" dirty="0"/>
              <a:t>   </a:t>
            </a:r>
          </a:p>
          <a:p>
            <a:r>
              <a:rPr lang="en-CA" dirty="0"/>
              <a:t>Knowing limitations of </a:t>
            </a:r>
            <a:r>
              <a:rPr lang="en-CA" dirty="0" err="1"/>
              <a:t>PointNet</a:t>
            </a:r>
            <a:r>
              <a:rPr lang="en-CA" dirty="0"/>
              <a:t> and how </a:t>
            </a:r>
            <a:r>
              <a:rPr lang="en-CA" dirty="0" err="1"/>
              <a:t>PointNet</a:t>
            </a:r>
            <a:r>
              <a:rPr lang="en-CA" dirty="0"/>
              <a:t>++ solve it</a:t>
            </a:r>
          </a:p>
          <a:p>
            <a:r>
              <a:rPr lang="en-CA" dirty="0"/>
              <a:t>Checking some parts (in </a:t>
            </a:r>
            <a:r>
              <a:rPr lang="en-CA" dirty="0" err="1"/>
              <a:t>Superpoint</a:t>
            </a:r>
            <a:r>
              <a:rPr lang="en-CA" dirty="0"/>
              <a:t> graph method) </a:t>
            </a:r>
            <a:br>
              <a:rPr lang="en-CA" dirty="0"/>
            </a:br>
            <a:r>
              <a:rPr lang="en-CA" dirty="0"/>
              <a:t>that the hand-crafted things are needed. </a:t>
            </a:r>
            <a:br>
              <a:rPr lang="en-CA" dirty="0"/>
            </a:br>
            <a:r>
              <a:rPr lang="en-CA" dirty="0"/>
              <a:t>(e.g. </a:t>
            </a:r>
            <a:r>
              <a:rPr lang="en-CA" dirty="0" err="1"/>
              <a:t>superpoint</a:t>
            </a:r>
            <a:r>
              <a:rPr lang="en-CA" dirty="0"/>
              <a:t> creation, </a:t>
            </a:r>
            <a:r>
              <a:rPr lang="en-CA" dirty="0" err="1"/>
              <a:t>superedge</a:t>
            </a:r>
            <a:r>
              <a:rPr lang="en-CA" dirty="0"/>
              <a:t> features)</a:t>
            </a:r>
          </a:p>
          <a:p>
            <a:r>
              <a:rPr lang="en-CA" dirty="0"/>
              <a:t>Knowing limitations of </a:t>
            </a:r>
            <a:r>
              <a:rPr lang="en-CA" dirty="0" err="1"/>
              <a:t>superpoint</a:t>
            </a:r>
            <a:r>
              <a:rPr lang="en-CA" dirty="0"/>
              <a:t> graph method</a:t>
            </a:r>
          </a:p>
          <a:p>
            <a:r>
              <a:rPr lang="en-CA" dirty="0"/>
              <a:t>Understanding how each method deal with </a:t>
            </a:r>
            <a:br>
              <a:rPr lang="en-CA" dirty="0"/>
            </a:br>
            <a:r>
              <a:rPr lang="en-CA" dirty="0"/>
              <a:t>object-scale issue and contextual information</a:t>
            </a:r>
          </a:p>
          <a:p>
            <a:endParaRPr lang="en-CA" dirty="0"/>
          </a:p>
          <a:p>
            <a:r>
              <a:rPr lang="en-CA" dirty="0" err="1"/>
              <a:t>Shenlong</a:t>
            </a:r>
            <a:r>
              <a:rPr lang="en-CA" dirty="0"/>
              <a:t> Wang's paper</a:t>
            </a:r>
          </a:p>
          <a:p>
            <a:pPr lvl="1"/>
            <a:r>
              <a:rPr lang="en-CA" dirty="0"/>
              <a:t>Deep Parametric Continuous Convolutional Neural Networks</a:t>
            </a:r>
          </a:p>
          <a:p>
            <a:endParaRPr lang="en-CA" dirty="0"/>
          </a:p>
        </p:txBody>
      </p:sp>
      <p:sp>
        <p:nvSpPr>
          <p:cNvPr id="4" name="Slide Number Placeholder 3">
            <a:extLst>
              <a:ext uri="{FF2B5EF4-FFF2-40B4-BE49-F238E27FC236}">
                <a16:creationId xmlns:a16="http://schemas.microsoft.com/office/drawing/2014/main" id="{C6DE5A25-0EF4-4367-80F2-A42B6E3DBA82}"/>
              </a:ext>
            </a:extLst>
          </p:cNvPr>
          <p:cNvSpPr>
            <a:spLocks noGrp="1"/>
          </p:cNvSpPr>
          <p:nvPr>
            <p:ph type="sldNum" sz="quarter" idx="12"/>
          </p:nvPr>
        </p:nvSpPr>
        <p:spPr/>
        <p:txBody>
          <a:bodyPr/>
          <a:lstStyle/>
          <a:p>
            <a:fld id="{25FE67DE-5BF6-49D0-BF7A-76F5E776BCA1}" type="slidenum">
              <a:rPr lang="ko-KR" altLang="en-US" smtClean="0"/>
              <a:pPr/>
              <a:t>22</a:t>
            </a:fld>
            <a:endParaRPr lang="ko-KR" altLang="en-US" dirty="0"/>
          </a:p>
        </p:txBody>
      </p:sp>
    </p:spTree>
    <p:extLst>
      <p:ext uri="{BB962C8B-B14F-4D97-AF65-F5344CB8AC3E}">
        <p14:creationId xmlns:p14="http://schemas.microsoft.com/office/powerpoint/2010/main" val="59012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EAE15-39C9-40C3-A4E8-95F6BBC6E06B}"/>
              </a:ext>
            </a:extLst>
          </p:cNvPr>
          <p:cNvSpPr>
            <a:spLocks noGrp="1"/>
          </p:cNvSpPr>
          <p:nvPr>
            <p:ph type="title"/>
          </p:nvPr>
        </p:nvSpPr>
        <p:spPr/>
        <p:txBody>
          <a:bodyPr/>
          <a:lstStyle/>
          <a:p>
            <a:r>
              <a:rPr lang="en-CA" dirty="0"/>
              <a:t>Noise filtering </a:t>
            </a:r>
            <a:r>
              <a:rPr lang="en-CA" baseline="30000" dirty="0"/>
              <a:t>(1/2)</a:t>
            </a:r>
          </a:p>
        </p:txBody>
      </p:sp>
      <p:sp>
        <p:nvSpPr>
          <p:cNvPr id="4" name="Slide Number Placeholder 3">
            <a:extLst>
              <a:ext uri="{FF2B5EF4-FFF2-40B4-BE49-F238E27FC236}">
                <a16:creationId xmlns:a16="http://schemas.microsoft.com/office/drawing/2014/main" id="{3A088F2C-E16F-42B7-89DF-4CEEB55548D6}"/>
              </a:ext>
            </a:extLst>
          </p:cNvPr>
          <p:cNvSpPr>
            <a:spLocks noGrp="1"/>
          </p:cNvSpPr>
          <p:nvPr>
            <p:ph type="sldNum" sz="quarter" idx="12"/>
          </p:nvPr>
        </p:nvSpPr>
        <p:spPr/>
        <p:txBody>
          <a:bodyPr/>
          <a:lstStyle/>
          <a:p>
            <a:fld id="{25FE67DE-5BF6-49D0-BF7A-76F5E776BCA1}" type="slidenum">
              <a:rPr lang="ko-KR" altLang="en-US" smtClean="0"/>
              <a:pPr/>
              <a:t>23</a:t>
            </a:fld>
            <a:endParaRPr lang="ko-KR" altLang="en-US" dirty="0"/>
          </a:p>
        </p:txBody>
      </p:sp>
      <p:sp>
        <p:nvSpPr>
          <p:cNvPr id="7" name="Rectangle 6">
            <a:extLst>
              <a:ext uri="{FF2B5EF4-FFF2-40B4-BE49-F238E27FC236}">
                <a16:creationId xmlns:a16="http://schemas.microsoft.com/office/drawing/2014/main" id="{07504246-CC12-4B03-A62B-B03352097472}"/>
              </a:ext>
            </a:extLst>
          </p:cNvPr>
          <p:cNvSpPr/>
          <p:nvPr/>
        </p:nvSpPr>
        <p:spPr>
          <a:xfrm>
            <a:off x="408861" y="1931473"/>
            <a:ext cx="8326278" cy="39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LiDAR is a relatively new technology which is an alternative to field surveying and photogrammetric techniques to collect elevation data. This technology is able to provide high accuracy three-dimensional data with reasonable cost and time. 3-D data acquired by this technology are applicable in 3-D urban modeling, DTM generation, mapping and etc. Although LiDAR data present high height accuracy, there are some defects in them leading to some disadvantages in output of next processes. Hence, these errors should be removed before performing any process. One of the most important errors in LiDAR data is the outlier points. Measured elevation for these points is unreasonably more or less from their neighboring points. The outliers are mainly measurements that do not obey the local surface geometry and do not belong to the topography of the interested area. In some references in the literature, the points with too high elevation values are named "positive outliers" and the points with too low elevation values are named "negative outliers", so we used these terms, too. The outliers can be caused from different sources. Positive outliers are resulted from hitting laser beams to suspended objects at high altitude like atmospheric articles. In connection with the negative outliers, it is believed that the laser beams be reflected several times among the glasses of buildings before they are detected, just like the multi-path effect of GPS. These specular reflections result in a longer travel time of the laser beam, and thus a lower elevation is calculated during post-flight processing. The negative outliers are often located at a few spots beside which there are tall buildings </a:t>
            </a:r>
          </a:p>
          <a:p>
            <a:endParaRPr lang="en-US" sz="1400" dirty="0"/>
          </a:p>
        </p:txBody>
      </p:sp>
    </p:spTree>
    <p:extLst>
      <p:ext uri="{BB962C8B-B14F-4D97-AF65-F5344CB8AC3E}">
        <p14:creationId xmlns:p14="http://schemas.microsoft.com/office/powerpoint/2010/main" val="2683612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5C3C-8DBD-4B85-87D6-7471A747A680}"/>
              </a:ext>
            </a:extLst>
          </p:cNvPr>
          <p:cNvSpPr>
            <a:spLocks noGrp="1"/>
          </p:cNvSpPr>
          <p:nvPr>
            <p:ph type="title"/>
          </p:nvPr>
        </p:nvSpPr>
        <p:spPr/>
        <p:txBody>
          <a:bodyPr/>
          <a:lstStyle/>
          <a:p>
            <a:r>
              <a:rPr lang="en-CA" dirty="0"/>
              <a:t>Noise filtering </a:t>
            </a:r>
            <a:r>
              <a:rPr lang="en-CA" baseline="30000" dirty="0"/>
              <a:t>(2/2)</a:t>
            </a:r>
          </a:p>
        </p:txBody>
      </p:sp>
      <p:sp>
        <p:nvSpPr>
          <p:cNvPr id="3" name="Content Placeholder 2">
            <a:extLst>
              <a:ext uri="{FF2B5EF4-FFF2-40B4-BE49-F238E27FC236}">
                <a16:creationId xmlns:a16="http://schemas.microsoft.com/office/drawing/2014/main" id="{67BDB541-F4AF-438D-98BE-080F7814280D}"/>
              </a:ext>
            </a:extLst>
          </p:cNvPr>
          <p:cNvSpPr>
            <a:spLocks noGrp="1"/>
          </p:cNvSpPr>
          <p:nvPr>
            <p:ph idx="1"/>
          </p:nvPr>
        </p:nvSpPr>
        <p:spPr>
          <a:xfrm>
            <a:off x="628650" y="1367246"/>
            <a:ext cx="7886700" cy="1080000"/>
          </a:xfrm>
        </p:spPr>
        <p:txBody>
          <a:bodyPr/>
          <a:lstStyle/>
          <a:p>
            <a:r>
              <a:rPr lang="en-CA" dirty="0"/>
              <a:t>Outliers in LiDAR data</a:t>
            </a:r>
          </a:p>
        </p:txBody>
      </p:sp>
      <p:sp>
        <p:nvSpPr>
          <p:cNvPr id="4" name="Slide Number Placeholder 3">
            <a:extLst>
              <a:ext uri="{FF2B5EF4-FFF2-40B4-BE49-F238E27FC236}">
                <a16:creationId xmlns:a16="http://schemas.microsoft.com/office/drawing/2014/main" id="{80AC94C7-A7CB-41A6-9F21-AEE675E63556}"/>
              </a:ext>
            </a:extLst>
          </p:cNvPr>
          <p:cNvSpPr>
            <a:spLocks noGrp="1"/>
          </p:cNvSpPr>
          <p:nvPr>
            <p:ph type="sldNum" sz="quarter" idx="12"/>
          </p:nvPr>
        </p:nvSpPr>
        <p:spPr/>
        <p:txBody>
          <a:bodyPr/>
          <a:lstStyle/>
          <a:p>
            <a:fld id="{25FE67DE-5BF6-49D0-BF7A-76F5E776BCA1}" type="slidenum">
              <a:rPr lang="ko-KR" altLang="en-US" smtClean="0"/>
              <a:pPr/>
              <a:t>24</a:t>
            </a:fld>
            <a:endParaRPr lang="ko-KR" altLang="en-US" dirty="0"/>
          </a:p>
        </p:txBody>
      </p:sp>
      <p:pic>
        <p:nvPicPr>
          <p:cNvPr id="5" name="Picture 2">
            <a:extLst>
              <a:ext uri="{FF2B5EF4-FFF2-40B4-BE49-F238E27FC236}">
                <a16:creationId xmlns:a16="http://schemas.microsoft.com/office/drawing/2014/main" id="{D5EFE977-3120-4133-8B43-7E6C52AED8CA}"/>
              </a:ext>
            </a:extLst>
          </p:cNvPr>
          <p:cNvPicPr>
            <a:picLocks noChangeAspect="1" noChangeArrowheads="1"/>
          </p:cNvPicPr>
          <p:nvPr/>
        </p:nvPicPr>
        <p:blipFill>
          <a:blip r:embed="rId2"/>
          <a:srcRect/>
          <a:stretch>
            <a:fillRect/>
          </a:stretch>
        </p:blipFill>
        <p:spPr bwMode="auto">
          <a:xfrm>
            <a:off x="753822" y="2075793"/>
            <a:ext cx="7636356" cy="3600000"/>
          </a:xfrm>
          <a:prstGeom prst="rect">
            <a:avLst/>
          </a:prstGeom>
          <a:noFill/>
          <a:ln w="9525">
            <a:noFill/>
            <a:miter lim="800000"/>
            <a:headEnd/>
            <a:tailEnd/>
          </a:ln>
          <a:effectLst/>
        </p:spPr>
      </p:pic>
    </p:spTree>
    <p:extLst>
      <p:ext uri="{BB962C8B-B14F-4D97-AF65-F5344CB8AC3E}">
        <p14:creationId xmlns:p14="http://schemas.microsoft.com/office/powerpoint/2010/main" val="313272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8310-F979-46E5-A792-4207554A62A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(1/5)</a:t>
            </a:r>
          </a:p>
        </p:txBody>
      </p:sp>
      <p:sp>
        <p:nvSpPr>
          <p:cNvPr id="4" name="Slide Number Placeholder 3">
            <a:extLst>
              <a:ext uri="{FF2B5EF4-FFF2-40B4-BE49-F238E27FC236}">
                <a16:creationId xmlns:a16="http://schemas.microsoft.com/office/drawing/2014/main" id="{A0D43706-2F8D-47F5-BE13-495A17BB8B24}"/>
              </a:ext>
            </a:extLst>
          </p:cNvPr>
          <p:cNvSpPr>
            <a:spLocks noGrp="1"/>
          </p:cNvSpPr>
          <p:nvPr>
            <p:ph type="sldNum" sz="quarter" idx="12"/>
          </p:nvPr>
        </p:nvSpPr>
        <p:spPr/>
        <p:txBody>
          <a:bodyPr/>
          <a:lstStyle/>
          <a:p>
            <a:fld id="{25FE67DE-5BF6-49D0-BF7A-76F5E776BCA1}" type="slidenum">
              <a:rPr lang="ko-KR" altLang="en-US" smtClean="0"/>
              <a:pPr/>
              <a:t>25</a:t>
            </a:fld>
            <a:endParaRPr lang="ko-KR" altLang="en-US" dirty="0"/>
          </a:p>
        </p:txBody>
      </p:sp>
      <p:pic>
        <p:nvPicPr>
          <p:cNvPr id="6" name="Picture 5" descr="A close up of a map&#10;&#10;Description generated with high confidence">
            <a:extLst>
              <a:ext uri="{FF2B5EF4-FFF2-40B4-BE49-F238E27FC236}">
                <a16:creationId xmlns:a16="http://schemas.microsoft.com/office/drawing/2014/main" id="{D58499F1-2C62-4051-AFAC-F5CFA5084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652" y="1561763"/>
            <a:ext cx="5366697" cy="4320000"/>
          </a:xfrm>
          <a:prstGeom prst="rect">
            <a:avLst/>
          </a:prstGeom>
        </p:spPr>
      </p:pic>
      <p:sp>
        <p:nvSpPr>
          <p:cNvPr id="7" name="Rectangle 6">
            <a:extLst>
              <a:ext uri="{FF2B5EF4-FFF2-40B4-BE49-F238E27FC236}">
                <a16:creationId xmlns:a16="http://schemas.microsoft.com/office/drawing/2014/main" id="{A9F2C7C4-3BE5-4245-928B-CBF67B3B8307}"/>
              </a:ext>
            </a:extLst>
          </p:cNvPr>
          <p:cNvSpPr/>
          <p:nvPr/>
        </p:nvSpPr>
        <p:spPr>
          <a:xfrm>
            <a:off x="356049" y="6076280"/>
            <a:ext cx="8529005" cy="758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Unlike grid convolution, parametric continuous convolution uses kernel functions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that are defined for arbitrary points in the continuous support domain.</a:t>
            </a:r>
          </a:p>
          <a:p>
            <a:pPr algn="ctr"/>
            <a:r>
              <a:rPr lang="en-CA" altLang="ko-KR" sz="1400" dirty="0">
                <a:solidFill>
                  <a:schemeClr val="tx1"/>
                </a:solidFill>
                <a:latin typeface="MS Reference Sans Serif" panose="020B0604030504040204" pitchFamily="34" charset="0"/>
              </a:rPr>
              <a:t> As a result, it is possible to output features at points not seen in the input.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50416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(2/5)</a:t>
            </a:r>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p:txBody>
          <a:bodyPr/>
          <a:lstStyle/>
          <a:p>
            <a:fld id="{25FE67DE-5BF6-49D0-BF7A-76F5E776BCA1}" type="slidenum">
              <a:rPr lang="ko-KR" altLang="en-US" smtClean="0"/>
              <a:pPr/>
              <a:t>26</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89BC414A-D4BB-4577-939F-42D9A49A3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32" y="2079000"/>
            <a:ext cx="8168937" cy="2700000"/>
          </a:xfrm>
          <a:prstGeom prst="rect">
            <a:avLst/>
          </a:prstGeom>
        </p:spPr>
      </p:pic>
      <p:sp>
        <p:nvSpPr>
          <p:cNvPr id="7" name="Rectangle 6">
            <a:extLst>
              <a:ext uri="{FF2B5EF4-FFF2-40B4-BE49-F238E27FC236}">
                <a16:creationId xmlns:a16="http://schemas.microsoft.com/office/drawing/2014/main" id="{D8ACFDF4-C525-4B75-930F-F91CB14BE92A}"/>
              </a:ext>
            </a:extLst>
          </p:cNvPr>
          <p:cNvSpPr/>
          <p:nvPr/>
        </p:nvSpPr>
        <p:spPr>
          <a:xfrm>
            <a:off x="885133" y="5067388"/>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Detailed Computation Block for the Parametric Continuous Convolution Layer</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03401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a:xfrm>
            <a:off x="0" y="565426"/>
            <a:ext cx="9144000" cy="610234"/>
          </a:xfrm>
        </p:spPr>
        <p:txBody>
          <a:bodyPr/>
          <a:lstStyle/>
          <a:p>
            <a:r>
              <a:rPr lang="en-CA" dirty="0"/>
              <a:t>Deep Parametric Continuous CNNs </a:t>
            </a:r>
            <a:r>
              <a:rPr lang="en-CA" baseline="30000" dirty="0"/>
              <a:t>(3/5)</a:t>
            </a:r>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27</a:t>
            </a:fld>
            <a:endParaRPr lang="ko-KR" altLang="en-US" dirty="0"/>
          </a:p>
        </p:txBody>
      </p:sp>
      <p:pic>
        <p:nvPicPr>
          <p:cNvPr id="6" name="Picture 5">
            <a:extLst>
              <a:ext uri="{FF2B5EF4-FFF2-40B4-BE49-F238E27FC236}">
                <a16:creationId xmlns:a16="http://schemas.microsoft.com/office/drawing/2014/main" id="{56D776AE-005B-4169-88F5-3CBD91D4F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29" y="1809000"/>
            <a:ext cx="7977143" cy="3240000"/>
          </a:xfrm>
          <a:prstGeom prst="rect">
            <a:avLst/>
          </a:prstGeom>
        </p:spPr>
      </p:pic>
      <p:sp>
        <p:nvSpPr>
          <p:cNvPr id="9" name="Rectangle 8">
            <a:extLst>
              <a:ext uri="{FF2B5EF4-FFF2-40B4-BE49-F238E27FC236}">
                <a16:creationId xmlns:a16="http://schemas.microsoft.com/office/drawing/2014/main" id="{73BF3189-5A8A-431C-B58B-12C8C6FC67E9}"/>
              </a:ext>
            </a:extLst>
          </p:cNvPr>
          <p:cNvSpPr/>
          <p:nvPr/>
        </p:nvSpPr>
        <p:spPr>
          <a:xfrm>
            <a:off x="704007" y="5324981"/>
            <a:ext cx="77359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Architecture of the Deep Parametric Continuous CNNs for Semantic Labeling Task</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140784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CA" altLang="ko-KR" dirty="0"/>
              <a:t>Deep Parametric Continuous CNNs </a:t>
            </a:r>
            <a:r>
              <a:rPr lang="en-CA" altLang="ko-KR" baseline="30000" dirty="0"/>
              <a:t>(4/5)</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28</a:t>
            </a:fld>
            <a:endParaRPr lang="ko-KR" altLang="en-US" dirty="0"/>
          </a:p>
        </p:txBody>
      </p:sp>
      <p:pic>
        <p:nvPicPr>
          <p:cNvPr id="5" name="Picture 4" descr="A picture containing building, indoor&#10;&#10;Description generated with high confidence">
            <a:extLst>
              <a:ext uri="{FF2B5EF4-FFF2-40B4-BE49-F238E27FC236}">
                <a16:creationId xmlns:a16="http://schemas.microsoft.com/office/drawing/2014/main" id="{97798D91-4EC9-45C9-A7A8-07330024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02" y="1128770"/>
            <a:ext cx="8114597" cy="5400000"/>
          </a:xfrm>
          <a:prstGeom prst="rect">
            <a:avLst/>
          </a:prstGeom>
        </p:spPr>
      </p:pic>
      <p:sp>
        <p:nvSpPr>
          <p:cNvPr id="7" name="Rectangle 6">
            <a:extLst>
              <a:ext uri="{FF2B5EF4-FFF2-40B4-BE49-F238E27FC236}">
                <a16:creationId xmlns:a16="http://schemas.microsoft.com/office/drawing/2014/main" id="{0C66E85A-97E4-45FA-B2DB-D10EE117A81F}"/>
              </a:ext>
            </a:extLst>
          </p:cNvPr>
          <p:cNvSpPr/>
          <p:nvPr/>
        </p:nvSpPr>
        <p:spPr>
          <a:xfrm>
            <a:off x="885133" y="6570000"/>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Stanford Indoor3D Dataset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0683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CA" altLang="ko-KR" dirty="0"/>
              <a:t>Deep Parametric Continuous CNNs </a:t>
            </a:r>
            <a:r>
              <a:rPr lang="en-CA" altLang="ko-KR" baseline="30000" dirty="0"/>
              <a:t>(5/5)</a:t>
            </a:r>
            <a:endParaRPr lang="ko-KR" altLang="en-US" baseline="30000"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29</a:t>
            </a:fld>
            <a:endParaRPr lang="ko-KR" altLang="en-US" dirty="0"/>
          </a:p>
        </p:txBody>
      </p:sp>
      <p:pic>
        <p:nvPicPr>
          <p:cNvPr id="5" name="Picture 4">
            <a:extLst>
              <a:ext uri="{FF2B5EF4-FFF2-40B4-BE49-F238E27FC236}">
                <a16:creationId xmlns:a16="http://schemas.microsoft.com/office/drawing/2014/main" id="{AD34B72C-6E58-4F9E-963D-DDFAE5B02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076" y="1112690"/>
            <a:ext cx="6933849" cy="5220000"/>
          </a:xfrm>
          <a:prstGeom prst="rect">
            <a:avLst/>
          </a:prstGeom>
        </p:spPr>
      </p:pic>
      <p:sp>
        <p:nvSpPr>
          <p:cNvPr id="6" name="Rectangle 5">
            <a:extLst>
              <a:ext uri="{FF2B5EF4-FFF2-40B4-BE49-F238E27FC236}">
                <a16:creationId xmlns:a16="http://schemas.microsoft.com/office/drawing/2014/main" id="{244A01EC-37DB-4990-B8F7-90064DCFE08D}"/>
              </a:ext>
            </a:extLst>
          </p:cNvPr>
          <p:cNvSpPr/>
          <p:nvPr/>
        </p:nvSpPr>
        <p:spPr>
          <a:xfrm>
            <a:off x="628650" y="6472374"/>
            <a:ext cx="78867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Driving Scene Dataset;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Colored: correct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 white: wrong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37844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Schedule</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1459453905"/>
              </p:ext>
            </p:extLst>
          </p:nvPr>
        </p:nvGraphicFramePr>
        <p:xfrm>
          <a:off x="612000" y="1430867"/>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6" name="Rectangle 5"/>
          <p:cNvSpPr/>
          <p:nvPr/>
        </p:nvSpPr>
        <p:spPr>
          <a:xfrm>
            <a:off x="812800" y="4890164"/>
            <a:ext cx="7719199"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*Submission deadline of major conferences starts from March.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78757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30</a:t>
            </a:fld>
            <a:endParaRPr lang="ko-KR" altLang="en-US" dirty="0"/>
          </a:p>
        </p:txBody>
      </p:sp>
      <p:graphicFrame>
        <p:nvGraphicFramePr>
          <p:cNvPr id="5" name="Table 4"/>
          <p:cNvGraphicFramePr>
            <a:graphicFrameLocks noGrp="1"/>
          </p:cNvGraphicFramePr>
          <p:nvPr>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4789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US" dirty="0">
                <a:latin typeface="MS Reference Sans Serif" panose="020B0604030504040204" pitchFamily="34" charset="0"/>
              </a:rPr>
              <a:t>Nov</a:t>
            </a:r>
            <a:r>
              <a:rPr lang="en-CA" dirty="0">
                <a:latin typeface="MS Reference Sans Serif" panose="020B0604030504040204" pitchFamily="34" charset="0"/>
              </a:rPr>
              <a:t> 5 2018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31</a:t>
            </a:fld>
            <a:endParaRPr lang="ko-KR" altLang="en-US" dirty="0"/>
          </a:p>
        </p:txBody>
      </p:sp>
    </p:spTree>
    <p:extLst>
      <p:ext uri="{BB962C8B-B14F-4D97-AF65-F5344CB8AC3E}">
        <p14:creationId xmlns:p14="http://schemas.microsoft.com/office/powerpoint/2010/main" val="259049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Objectives</a:t>
            </a:r>
            <a:endParaRPr lang="ko-KR" altLang="en-US" dirty="0"/>
          </a:p>
        </p:txBody>
      </p:sp>
      <p:sp>
        <p:nvSpPr>
          <p:cNvPr id="3" name="Content Placeholder 2"/>
          <p:cNvSpPr>
            <a:spLocks noGrp="1"/>
          </p:cNvSpPr>
          <p:nvPr>
            <p:ph idx="1"/>
          </p:nvPr>
        </p:nvSpPr>
        <p:spPr>
          <a:xfrm>
            <a:off x="522000" y="1367246"/>
            <a:ext cx="8100000" cy="1080000"/>
          </a:xfrm>
        </p:spPr>
        <p:txBody>
          <a:bodyPr/>
          <a:lstStyle/>
          <a:p>
            <a:r>
              <a:rPr lang="en-US" altLang="ko-KR" dirty="0"/>
              <a:t>Building 1</a:t>
            </a:r>
            <a:r>
              <a:rPr lang="en-US" altLang="ko-KR" baseline="30000" dirty="0"/>
              <a:t>st</a:t>
            </a:r>
            <a:r>
              <a:rPr lang="en-US" altLang="ko-KR" dirty="0"/>
              <a:t> </a:t>
            </a:r>
            <a:r>
              <a:rPr lang="en-US" altLang="ko-KR" dirty="0" err="1"/>
              <a:t>ver</a:t>
            </a:r>
            <a:r>
              <a:rPr lang="en-US" altLang="ko-KR" dirty="0"/>
              <a:t> deep network for each task </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32</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1151748594"/>
              </p:ext>
            </p:extLst>
          </p:nvPr>
        </p:nvGraphicFramePr>
        <p:xfrm>
          <a:off x="792000" y="2070936"/>
          <a:ext cx="7560001" cy="2499360"/>
        </p:xfrm>
        <a:graphic>
          <a:graphicData uri="http://schemas.openxmlformats.org/drawingml/2006/table">
            <a:tbl>
              <a:tblPr firstRow="1" bandRow="1">
                <a:tableStyleId>{5A111915-BE36-4E01-A7E5-04B1672EAD32}</a:tableStyleId>
              </a:tblPr>
              <a:tblGrid>
                <a:gridCol w="1477067">
                  <a:extLst>
                    <a:ext uri="{9D8B030D-6E8A-4147-A177-3AD203B41FA5}">
                      <a16:colId xmlns:a16="http://schemas.microsoft.com/office/drawing/2014/main" val="3993093911"/>
                    </a:ext>
                  </a:extLst>
                </a:gridCol>
                <a:gridCol w="1862666">
                  <a:extLst>
                    <a:ext uri="{9D8B030D-6E8A-4147-A177-3AD203B41FA5}">
                      <a16:colId xmlns:a16="http://schemas.microsoft.com/office/drawing/2014/main" val="138251738"/>
                    </a:ext>
                  </a:extLst>
                </a:gridCol>
                <a:gridCol w="4220268">
                  <a:extLst>
                    <a:ext uri="{9D8B030D-6E8A-4147-A177-3AD203B41FA5}">
                      <a16:colId xmlns:a16="http://schemas.microsoft.com/office/drawing/2014/main" val="1203935386"/>
                    </a:ext>
                  </a:extLst>
                </a:gridCol>
              </a:tblGrid>
              <a:tr h="192487">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Major</a:t>
                      </a:r>
                      <a:r>
                        <a:rPr lang="en-US" altLang="ko-KR" sz="1400" baseline="0" dirty="0">
                          <a:latin typeface="MS Reference Sans Serif" panose="020B0604030504040204" pitchFamily="34" charset="0"/>
                        </a:rPr>
                        <a:t> Contributor</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Objectives</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780505249"/>
                  </a:ext>
                </a:extLst>
              </a:tr>
              <a:tr h="731520">
                <a:tc>
                  <a:txBody>
                    <a:bodyPr/>
                    <a:lstStyle/>
                    <a:p>
                      <a:pPr algn="ctr" latinLnBrk="1"/>
                      <a:r>
                        <a:rPr lang="en-US" altLang="ko-KR" sz="1400" dirty="0">
                          <a:latin typeface="MS Reference Sans Serif" panose="020B0604030504040204" pitchFamily="34" charset="0"/>
                        </a:rPr>
                        <a:t>Noise</a:t>
                      </a:r>
                      <a:r>
                        <a:rPr lang="en-US" altLang="ko-KR" sz="1400" baseline="0" dirty="0">
                          <a:latin typeface="MS Reference Sans Serif" panose="020B0604030504040204" pitchFamily="34" charset="0"/>
                        </a:rPr>
                        <a:t> filtering</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Razieh</a:t>
                      </a:r>
                      <a:r>
                        <a:rPr lang="en-US" altLang="ko-KR" sz="1400" dirty="0">
                          <a:latin typeface="MS Reference Sans Serif" panose="020B0604030504040204" pitchFamily="34" charset="0"/>
                        </a:rPr>
                        <a:t> </a:t>
                      </a:r>
                      <a:r>
                        <a:rPr lang="en-US" altLang="ko-KR" sz="1400" dirty="0" err="1">
                          <a:latin typeface="MS Reference Sans Serif" panose="020B0604030504040204" pitchFamily="34" charset="0"/>
                        </a:rPr>
                        <a:t>Ramak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(Noise/Non-noise),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10637312"/>
                  </a:ext>
                </a:extLst>
              </a:tr>
              <a:tr h="731520">
                <a:tc>
                  <a:txBody>
                    <a:bodyPr/>
                    <a:lstStyle/>
                    <a:p>
                      <a:pPr algn="ctr" latinLnBrk="1"/>
                      <a:r>
                        <a:rPr lang="en-US" altLang="ko-KR" sz="1400" dirty="0">
                          <a:latin typeface="MS Reference Sans Serif" panose="020B0604030504040204" pitchFamily="34" charset="0"/>
                        </a:rPr>
                        <a:t>Point cloud</a:t>
                      </a:r>
                    </a:p>
                    <a:p>
                      <a:pPr algn="ctr" latinLnBrk="1"/>
                      <a:r>
                        <a:rPr lang="en-US" altLang="ko-KR" sz="1400" dirty="0">
                          <a:latin typeface="MS Reference Sans Serif" panose="020B0604030504040204" pitchFamily="34" charset="0"/>
                        </a:rPr>
                        <a:t>segmentation</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Maryam </a:t>
                      </a:r>
                      <a:r>
                        <a:rPr lang="en-US" altLang="ko-KR" sz="1400" dirty="0" err="1">
                          <a:latin typeface="MS Reference Sans Serif" panose="020B0604030504040204" pitchFamily="34" charset="0"/>
                        </a:rPr>
                        <a:t>Jameela</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(N-class objects),</a:t>
                      </a:r>
                    </a:p>
                    <a:p>
                      <a:pPr latinLnBrk="1"/>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45774462"/>
                  </a:ext>
                </a:extLst>
              </a:tr>
              <a:tr h="731520">
                <a:tc>
                  <a:txBody>
                    <a:bodyPr/>
                    <a:lstStyle/>
                    <a:p>
                      <a:pPr algn="ctr" latinLnBrk="1"/>
                      <a:r>
                        <a:rPr lang="en-US" altLang="ko-KR" sz="1400" dirty="0">
                          <a:solidFill>
                            <a:schemeClr val="tx1"/>
                          </a:solidFill>
                          <a:latin typeface="MS Reference Sans Serif" panose="020B0604030504040204" pitchFamily="34" charset="0"/>
                        </a:rPr>
                        <a:t>3D object</a:t>
                      </a:r>
                    </a:p>
                    <a:p>
                      <a:pPr algn="ctr" latinLnBrk="1"/>
                      <a:r>
                        <a:rPr lang="en-US" altLang="ko-KR" sz="1400" dirty="0">
                          <a:solidFill>
                            <a:schemeClr val="tx1"/>
                          </a:solidFill>
                          <a:latin typeface="MS Reference Sans Serif" panose="020B0604030504040204" pitchFamily="34" charset="0"/>
                        </a:rPr>
                        <a:t>detection</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solidFill>
                            <a:schemeClr val="tx1"/>
                          </a:solidFill>
                          <a:latin typeface="MS Reference Sans Serif" panose="020B0604030504040204" pitchFamily="34" charset="0"/>
                        </a:rPr>
                        <a:t>Jungwon</a:t>
                      </a:r>
                      <a:r>
                        <a:rPr lang="en-US" altLang="ko-KR" sz="1400" baseline="0" dirty="0">
                          <a:solidFill>
                            <a:schemeClr val="tx1"/>
                          </a:solidFill>
                          <a:latin typeface="MS Reference Sans Serif" panose="020B0604030504040204" pitchFamily="34" charset="0"/>
                        </a:rPr>
                        <a:t> Kang</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solidFill>
                            <a:schemeClr val="tx1"/>
                          </a:solidFill>
                          <a:latin typeface="MS Reference Sans Serif" panose="020B0604030504040204" pitchFamily="34" charset="0"/>
                        </a:rPr>
                        <a:t>Real</a:t>
                      </a:r>
                      <a:r>
                        <a:rPr lang="en-US" altLang="ko-KR" sz="1400" baseline="0" dirty="0">
                          <a:solidFill>
                            <a:schemeClr val="tx1"/>
                          </a:solidFill>
                          <a:latin typeface="MS Reference Sans Serif" panose="020B0604030504040204" pitchFamily="34" charset="0"/>
                        </a:rPr>
                        <a:t>-time 3D object detection</a:t>
                      </a:r>
                      <a:endParaRPr lang="ko-KR" altLang="en-US" sz="1400" dirty="0">
                        <a:solidFill>
                          <a:schemeClr val="tx1"/>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58072532"/>
                  </a:ext>
                </a:extLst>
              </a:tr>
            </a:tbl>
          </a:graphicData>
        </a:graphic>
      </p:graphicFrame>
    </p:spTree>
    <p:extLst>
      <p:ext uri="{BB962C8B-B14F-4D97-AF65-F5344CB8AC3E}">
        <p14:creationId xmlns:p14="http://schemas.microsoft.com/office/powerpoint/2010/main" val="1090598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Plan</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33</a:t>
            </a:fld>
            <a:endParaRPr lang="ko-KR" altLang="en-US" dirty="0"/>
          </a:p>
        </p:txBody>
      </p:sp>
      <p:graphicFrame>
        <p:nvGraphicFramePr>
          <p:cNvPr id="5" name="Table 4"/>
          <p:cNvGraphicFramePr>
            <a:graphicFrameLocks noGrp="1"/>
          </p:cNvGraphicFramePr>
          <p:nvPr>
            <p:extLst/>
          </p:nvPr>
        </p:nvGraphicFramePr>
        <p:xfrm>
          <a:off x="612000" y="1430867"/>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6" name="Rectangle 5"/>
          <p:cNvSpPr/>
          <p:nvPr/>
        </p:nvSpPr>
        <p:spPr>
          <a:xfrm>
            <a:off x="812800" y="4890164"/>
            <a:ext cx="7719199"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*Submission deadline of major conferences starts from March.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098820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a:t>Paper List</a:t>
            </a:r>
            <a:endParaRPr lang="ko-KR" altLang="en-US" dirty="0"/>
          </a:p>
        </p:txBody>
      </p:sp>
      <p:sp>
        <p:nvSpPr>
          <p:cNvPr id="3" name="Content Placeholder 2"/>
          <p:cNvSpPr>
            <a:spLocks noGrp="1"/>
          </p:cNvSpPr>
          <p:nvPr>
            <p:ph idx="1"/>
          </p:nvPr>
        </p:nvSpPr>
        <p:spPr>
          <a:xfrm>
            <a:off x="363416" y="1367246"/>
            <a:ext cx="8417169" cy="1080000"/>
          </a:xfrm>
        </p:spPr>
        <p:txBody>
          <a:bodyPr/>
          <a:lstStyle/>
          <a:p>
            <a:r>
              <a:rPr lang="en-US" altLang="ko-KR" dirty="0"/>
              <a:t>Papers we have read (for point cloud segmentation)</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34</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649032375"/>
              </p:ext>
            </p:extLst>
          </p:nvPr>
        </p:nvGraphicFramePr>
        <p:xfrm>
          <a:off x="832114" y="2381738"/>
          <a:ext cx="7479772" cy="2641600"/>
        </p:xfrm>
        <a:graphic>
          <a:graphicData uri="http://schemas.openxmlformats.org/drawingml/2006/table">
            <a:tbl>
              <a:tblPr firstRow="1" bandRow="1">
                <a:tableStyleId>{74C1A8A3-306A-4EB7-A6B1-4F7E0EB9C5D6}</a:tableStyleId>
              </a:tblPr>
              <a:tblGrid>
                <a:gridCol w="5803372">
                  <a:extLst>
                    <a:ext uri="{9D8B030D-6E8A-4147-A177-3AD203B41FA5}">
                      <a16:colId xmlns:a16="http://schemas.microsoft.com/office/drawing/2014/main" val="574388975"/>
                    </a:ext>
                  </a:extLst>
                </a:gridCol>
                <a:gridCol w="1676400">
                  <a:extLst>
                    <a:ext uri="{9D8B030D-6E8A-4147-A177-3AD203B41FA5}">
                      <a16:colId xmlns:a16="http://schemas.microsoft.com/office/drawing/2014/main" val="3198954201"/>
                    </a:ext>
                  </a:extLst>
                </a:gridCol>
              </a:tblGrid>
              <a:tr h="370840">
                <a:tc>
                  <a:txBody>
                    <a:bodyPr/>
                    <a:lstStyle/>
                    <a:p>
                      <a:pPr algn="ctr" latinLnBrk="1"/>
                      <a:r>
                        <a:rPr lang="en-US" altLang="ko-KR" sz="1800" dirty="0">
                          <a:latin typeface="Arial" panose="020B0604020202020204" pitchFamily="34" charset="0"/>
                          <a:cs typeface="Arial" panose="020B0604020202020204" pitchFamily="34" charset="0"/>
                        </a:rPr>
                        <a:t>Title</a:t>
                      </a:r>
                      <a:endParaRPr lang="ko-KR" altLang="en-US" sz="1800" dirty="0">
                        <a:latin typeface="Arial" panose="020B0604020202020204" pitchFamily="34" charset="0"/>
                        <a:cs typeface="Arial" panose="020B0604020202020204" pitchFamily="34" charset="0"/>
                      </a:endParaRPr>
                    </a:p>
                  </a:txBody>
                  <a:tcPr/>
                </a:tc>
                <a:tc>
                  <a:txBody>
                    <a:bodyPr/>
                    <a:lstStyle/>
                    <a:p>
                      <a:pPr algn="ctr" latinLnBrk="1"/>
                      <a:r>
                        <a:rPr lang="en-US" altLang="ko-KR" sz="1800" dirty="0">
                          <a:latin typeface="Arial" panose="020B0604020202020204" pitchFamily="34" charset="0"/>
                          <a:cs typeface="Arial" panose="020B0604020202020204" pitchFamily="34" charset="0"/>
                        </a:rPr>
                        <a:t>Conference</a:t>
                      </a:r>
                      <a:endParaRPr lang="ko-KR" alt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0591449"/>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PointNet</a:t>
                      </a:r>
                      <a:r>
                        <a:rPr lang="en-US" altLang="ko-KR" sz="1600" dirty="0">
                          <a:latin typeface="Arial" panose="020B0604020202020204" pitchFamily="34" charset="0"/>
                          <a:cs typeface="Arial" panose="020B0604020202020204" pitchFamily="34" charset="0"/>
                        </a:rPr>
                        <a:t>: deep learning on point</a:t>
                      </a:r>
                      <a:r>
                        <a:rPr lang="en-US" altLang="ko-KR" sz="1600" baseline="0" dirty="0">
                          <a:latin typeface="Arial" panose="020B0604020202020204" pitchFamily="34" charset="0"/>
                          <a:cs typeface="Arial" panose="020B0604020202020204" pitchFamily="34" charset="0"/>
                        </a:rPr>
                        <a:t> s</a:t>
                      </a:r>
                      <a:r>
                        <a:rPr lang="en-US" altLang="ko-KR" sz="1600" dirty="0">
                          <a:latin typeface="Arial" panose="020B0604020202020204" pitchFamily="34" charset="0"/>
                          <a:cs typeface="Arial" panose="020B0604020202020204" pitchFamily="34" charset="0"/>
                        </a:rPr>
                        <a:t>ets for 3D classification and segmentation</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a:t>
                      </a:r>
                      <a:r>
                        <a:rPr lang="en-US" altLang="ko-KR" sz="1600" baseline="0" dirty="0">
                          <a:latin typeface="Arial" panose="020B0604020202020204" pitchFamily="34" charset="0"/>
                          <a:cs typeface="Arial" panose="020B0604020202020204" pitchFamily="34" charset="0"/>
                        </a:rPr>
                        <a:t> 2017</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90282432"/>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PointNet</a:t>
                      </a:r>
                      <a:r>
                        <a:rPr lang="en-US" altLang="ko-KR" sz="1600" dirty="0">
                          <a:latin typeface="Arial" panose="020B0604020202020204" pitchFamily="34" charset="0"/>
                          <a:cs typeface="Arial" panose="020B0604020202020204" pitchFamily="34" charset="0"/>
                        </a:rPr>
                        <a:t>++: deep hierarchical feature learning on point sets in a metric space</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NIPS 2017</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04257307"/>
                  </a:ext>
                </a:extLst>
              </a:tr>
              <a:tr h="370840">
                <a:tc>
                  <a:txBody>
                    <a:bodyPr/>
                    <a:lstStyle/>
                    <a:p>
                      <a:pPr algn="ctr" latinLnBrk="1"/>
                      <a:r>
                        <a:rPr lang="en-US" altLang="ko-KR" sz="1600" dirty="0">
                          <a:latin typeface="Arial" panose="020B0604020202020204" pitchFamily="34" charset="0"/>
                          <a:cs typeface="Arial" panose="020B0604020202020204" pitchFamily="34" charset="0"/>
                        </a:rPr>
                        <a:t>Large-scale point cloud segmentation with </a:t>
                      </a:r>
                      <a:r>
                        <a:rPr lang="en-US" altLang="ko-KR" sz="1600" dirty="0" err="1">
                          <a:latin typeface="Arial" panose="020B0604020202020204" pitchFamily="34" charset="0"/>
                          <a:cs typeface="Arial" panose="020B0604020202020204" pitchFamily="34" charset="0"/>
                        </a:rPr>
                        <a:t>superpoint</a:t>
                      </a:r>
                      <a:r>
                        <a:rPr lang="en-US" altLang="ko-KR" sz="1600" dirty="0">
                          <a:latin typeface="Arial" panose="020B0604020202020204" pitchFamily="34" charset="0"/>
                          <a:cs typeface="Arial" panose="020B0604020202020204" pitchFamily="34" charset="0"/>
                        </a:rPr>
                        <a:t> graphs </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5728696"/>
                  </a:ext>
                </a:extLst>
              </a:tr>
              <a:tr h="370840">
                <a:tc>
                  <a:txBody>
                    <a:bodyPr/>
                    <a:lstStyle/>
                    <a:p>
                      <a:pPr algn="ctr" latinLnBrk="1"/>
                      <a:r>
                        <a:rPr lang="en-US" altLang="ko-KR" sz="1600" dirty="0">
                          <a:latin typeface="Arial" panose="020B0604020202020204" pitchFamily="34" charset="0"/>
                          <a:cs typeface="Arial" panose="020B0604020202020204" pitchFamily="34" charset="0"/>
                        </a:rPr>
                        <a:t>Deep parametric continuous convolutional</a:t>
                      </a:r>
                      <a:r>
                        <a:rPr lang="en-US" altLang="ko-KR" sz="1600" baseline="0" dirty="0">
                          <a:latin typeface="Arial" panose="020B0604020202020204" pitchFamily="34" charset="0"/>
                          <a:cs typeface="Arial" panose="020B0604020202020204" pitchFamily="34" charset="0"/>
                        </a:rPr>
                        <a:t> neural networks</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1015136"/>
                  </a:ext>
                </a:extLst>
              </a:tr>
              <a:tr h="370840">
                <a:tc>
                  <a:txBody>
                    <a:bodyPr/>
                    <a:lstStyle/>
                    <a:p>
                      <a:pPr algn="ctr" latinLnBrk="1"/>
                      <a:r>
                        <a:rPr lang="en-US" altLang="ko-KR" sz="1600" dirty="0" err="1">
                          <a:latin typeface="Arial" panose="020B0604020202020204" pitchFamily="34" charset="0"/>
                          <a:cs typeface="Arial" panose="020B0604020202020204" pitchFamily="34" charset="0"/>
                        </a:rPr>
                        <a:t>SPLATNet</a:t>
                      </a:r>
                      <a:r>
                        <a:rPr lang="en-US" altLang="ko-KR" sz="1600" dirty="0">
                          <a:latin typeface="Arial" panose="020B0604020202020204" pitchFamily="34" charset="0"/>
                          <a:cs typeface="Arial" panose="020B0604020202020204" pitchFamily="34" charset="0"/>
                        </a:rPr>
                        <a:t>: sparse lattice networks for point cloud processing</a:t>
                      </a:r>
                      <a:endParaRPr lang="ko-KR" altLang="en-US" sz="1600" dirty="0">
                        <a:latin typeface="Arial" panose="020B0604020202020204" pitchFamily="34" charset="0"/>
                        <a:cs typeface="Arial" panose="020B0604020202020204" pitchFamily="34" charset="0"/>
                      </a:endParaRPr>
                    </a:p>
                  </a:txBody>
                  <a:tcPr/>
                </a:tc>
                <a:tc>
                  <a:txBody>
                    <a:bodyPr/>
                    <a:lstStyle/>
                    <a:p>
                      <a:pPr algn="ctr" latinLnBrk="1"/>
                      <a:r>
                        <a:rPr lang="en-US" altLang="ko-KR" sz="1600" dirty="0">
                          <a:latin typeface="Arial" panose="020B0604020202020204" pitchFamily="34" charset="0"/>
                          <a:cs typeface="Arial" panose="020B0604020202020204" pitchFamily="34" charset="0"/>
                        </a:rPr>
                        <a:t>CVPR 2018</a:t>
                      </a:r>
                      <a:endParaRPr lang="ko-KR"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15397039"/>
                  </a:ext>
                </a:extLst>
              </a:tr>
            </a:tbl>
          </a:graphicData>
        </a:graphic>
      </p:graphicFrame>
    </p:spTree>
    <p:extLst>
      <p:ext uri="{BB962C8B-B14F-4D97-AF65-F5344CB8AC3E}">
        <p14:creationId xmlns:p14="http://schemas.microsoft.com/office/powerpoint/2010/main" val="2720112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err="1"/>
              <a:t>SPLATNet:Sparse</a:t>
            </a:r>
            <a:r>
              <a:rPr lang="en-US" altLang="ko-KR" dirty="0"/>
              <a:t> Lattice Networks </a:t>
            </a:r>
            <a:r>
              <a:rPr lang="en-US" altLang="ko-KR" baseline="30000" dirty="0"/>
              <a:t>(1/2)</a:t>
            </a:r>
            <a:endParaRPr lang="ko-KR" altLang="en-US" dirty="0"/>
          </a:p>
        </p:txBody>
      </p:sp>
      <p:sp>
        <p:nvSpPr>
          <p:cNvPr id="3" name="Content Placeholder 2"/>
          <p:cNvSpPr>
            <a:spLocks noGrp="1"/>
          </p:cNvSpPr>
          <p:nvPr>
            <p:ph idx="1"/>
          </p:nvPr>
        </p:nvSpPr>
        <p:spPr/>
        <p:txBody>
          <a:bodyPr/>
          <a:lstStyle/>
          <a:p>
            <a:r>
              <a:rPr lang="en-US" altLang="ko-KR" dirty="0" err="1"/>
              <a:t>SPLATNet</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35</a:t>
            </a:fld>
            <a:endParaRPr lang="ko-KR"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15" y="2122657"/>
            <a:ext cx="8842171" cy="3456000"/>
          </a:xfrm>
          <a:prstGeom prst="rect">
            <a:avLst/>
          </a:prstGeom>
        </p:spPr>
      </p:pic>
      <p:sp>
        <p:nvSpPr>
          <p:cNvPr id="6" name="TextBox 5"/>
          <p:cNvSpPr txBox="1"/>
          <p:nvPr/>
        </p:nvSpPr>
        <p:spPr>
          <a:xfrm>
            <a:off x="853386" y="6248400"/>
            <a:ext cx="7437229" cy="307777"/>
          </a:xfrm>
          <a:prstGeom prst="rect">
            <a:avLst/>
          </a:prstGeom>
          <a:noFill/>
        </p:spPr>
        <p:txBody>
          <a:bodyPr wrap="none" rtlCol="0">
            <a:spAutoFit/>
          </a:bodyPr>
          <a:lstStyle/>
          <a:p>
            <a:r>
              <a:rPr lang="en-US" altLang="ko-KR" sz="1400" dirty="0">
                <a:latin typeface="Arial" panose="020B0604020202020204" pitchFamily="34" charset="0"/>
                <a:cs typeface="Arial" panose="020B0604020202020204" pitchFamily="34" charset="0"/>
              </a:rPr>
              <a:t>Illustration of inputs, outputs and network architectures for SPLATNet</a:t>
            </a:r>
            <a:r>
              <a:rPr lang="en-US" altLang="ko-KR" sz="1400" baseline="-25000" dirty="0">
                <a:latin typeface="Arial" panose="020B0604020202020204" pitchFamily="34" charset="0"/>
                <a:cs typeface="Arial" panose="020B0604020202020204" pitchFamily="34" charset="0"/>
              </a:rPr>
              <a:t>3D</a:t>
            </a:r>
            <a:r>
              <a:rPr lang="en-US" altLang="ko-KR" sz="1400" dirty="0">
                <a:latin typeface="Arial" panose="020B0604020202020204" pitchFamily="34" charset="0"/>
                <a:cs typeface="Arial" panose="020B0604020202020204" pitchFamily="34" charset="0"/>
              </a:rPr>
              <a:t> and SPLATNet</a:t>
            </a:r>
            <a:r>
              <a:rPr lang="en-US" altLang="ko-KR" sz="1400" baseline="-25000" dirty="0">
                <a:latin typeface="Arial" panose="020B0604020202020204" pitchFamily="34" charset="0"/>
                <a:cs typeface="Arial" panose="020B0604020202020204" pitchFamily="34" charset="0"/>
              </a:rPr>
              <a:t>2D-3D</a:t>
            </a:r>
            <a:r>
              <a:rPr lang="en-US" altLang="ko-KR" sz="1400" dirty="0">
                <a:latin typeface="Arial" panose="020B0604020202020204" pitchFamily="34" charset="0"/>
                <a:cs typeface="Arial" panose="020B0604020202020204" pitchFamily="34" charset="0"/>
              </a:rPr>
              <a:t>.</a:t>
            </a:r>
            <a:endParaRPr lang="ko-KR"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167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26"/>
            <a:ext cx="9144000" cy="610234"/>
          </a:xfrm>
        </p:spPr>
        <p:txBody>
          <a:bodyPr/>
          <a:lstStyle/>
          <a:p>
            <a:r>
              <a:rPr lang="en-US" altLang="ko-KR" dirty="0" err="1"/>
              <a:t>SPLATNet:Sparse</a:t>
            </a:r>
            <a:r>
              <a:rPr lang="en-US" altLang="ko-KR" dirty="0"/>
              <a:t> Lattice Networks </a:t>
            </a:r>
            <a:r>
              <a:rPr lang="en-US" altLang="ko-KR" baseline="30000" dirty="0"/>
              <a:t>(2/2)</a:t>
            </a:r>
            <a:endParaRPr lang="ko-KR" altLang="en-US" baseline="30000" dirty="0"/>
          </a:p>
        </p:txBody>
      </p:sp>
      <p:sp>
        <p:nvSpPr>
          <p:cNvPr id="3" name="Content Placeholder 2"/>
          <p:cNvSpPr>
            <a:spLocks noGrp="1"/>
          </p:cNvSpPr>
          <p:nvPr>
            <p:ph idx="1"/>
          </p:nvPr>
        </p:nvSpPr>
        <p:spPr>
          <a:xfrm>
            <a:off x="628650" y="1367246"/>
            <a:ext cx="7886700" cy="1080000"/>
          </a:xfrm>
        </p:spPr>
        <p:txBody>
          <a:bodyPr/>
          <a:lstStyle/>
          <a:p>
            <a:r>
              <a:rPr lang="en-US" altLang="ko-KR" dirty="0"/>
              <a:t>Bilateral Convolution Layer</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36</a:t>
            </a:fld>
            <a:endParaRPr lang="ko-KR"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39" y="2114254"/>
            <a:ext cx="7886922" cy="2268000"/>
          </a:xfrm>
          <a:prstGeom prst="rect">
            <a:avLst/>
          </a:prstGeom>
        </p:spPr>
      </p:pic>
      <p:sp>
        <p:nvSpPr>
          <p:cNvPr id="6" name="TextBox 5"/>
          <p:cNvSpPr txBox="1"/>
          <p:nvPr/>
        </p:nvSpPr>
        <p:spPr>
          <a:xfrm>
            <a:off x="284269" y="4754781"/>
            <a:ext cx="8575463" cy="1600438"/>
          </a:xfrm>
          <a:prstGeom prst="rect">
            <a:avLst/>
          </a:prstGeom>
          <a:noFill/>
        </p:spPr>
        <p:txBody>
          <a:bodyPr wrap="square" rtlCol="0">
            <a:spAutoFit/>
          </a:bodyPr>
          <a:lstStyle/>
          <a:p>
            <a:pPr algn="just"/>
            <a:r>
              <a:rPr lang="en-US" altLang="ko-KR" sz="1400" b="1" dirty="0">
                <a:latin typeface="Times New Roman" panose="02020603050405020304" pitchFamily="18" charset="0"/>
                <a:cs typeface="Times New Roman" panose="02020603050405020304" pitchFamily="18" charset="0"/>
              </a:rPr>
              <a:t>Splat:</a:t>
            </a:r>
            <a:r>
              <a:rPr lang="en-US" altLang="ko-KR" sz="1400" dirty="0">
                <a:latin typeface="Times New Roman" panose="02020603050405020304" pitchFamily="18" charset="0"/>
                <a:cs typeface="Times New Roman" panose="02020603050405020304" pitchFamily="18" charset="0"/>
              </a:rPr>
              <a:t> BCL first interpolates input features </a:t>
            </a:r>
            <a:r>
              <a:rPr lang="en-US" altLang="ko-KR" sz="1400" i="1" dirty="0">
                <a:latin typeface="Times New Roman" panose="02020603050405020304" pitchFamily="18" charset="0"/>
                <a:cs typeface="Times New Roman" panose="02020603050405020304" pitchFamily="18" charset="0"/>
              </a:rPr>
              <a:t>F</a:t>
            </a:r>
            <a:r>
              <a:rPr lang="en-US" altLang="ko-KR" sz="1400" dirty="0">
                <a:latin typeface="Times New Roman" panose="02020603050405020304" pitchFamily="18" charset="0"/>
                <a:cs typeface="Times New Roman" panose="02020603050405020304" pitchFamily="18" charset="0"/>
              </a:rPr>
              <a:t> onto a </a:t>
            </a:r>
            <a:r>
              <a:rPr lang="en-US" altLang="ko-KR" sz="1400" i="1" dirty="0">
                <a:latin typeface="Times New Roman" panose="02020603050405020304" pitchFamily="18" charset="0"/>
                <a:cs typeface="Times New Roman" panose="02020603050405020304" pitchFamily="18" charset="0"/>
              </a:rPr>
              <a:t>d</a:t>
            </a:r>
            <a:r>
              <a:rPr lang="en-US" altLang="ko-KR" sz="1400" i="1" baseline="-25000"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-dimensional </a:t>
            </a:r>
            <a:r>
              <a:rPr lang="en-US" altLang="ko-KR" sz="1400" dirty="0" err="1">
                <a:latin typeface="Times New Roman" panose="02020603050405020304" pitchFamily="18" charset="0"/>
                <a:cs typeface="Times New Roman" panose="02020603050405020304" pitchFamily="18" charset="0"/>
              </a:rPr>
              <a:t>permutohedral</a:t>
            </a:r>
            <a:r>
              <a:rPr lang="en-US" altLang="ko-KR" sz="1400" dirty="0">
                <a:latin typeface="Times New Roman" panose="02020603050405020304" pitchFamily="18" charset="0"/>
                <a:cs typeface="Times New Roman" panose="02020603050405020304" pitchFamily="18" charset="0"/>
              </a:rPr>
              <a:t> lattice defined by the lattice features </a:t>
            </a:r>
            <a:r>
              <a:rPr lang="en-US" altLang="ko-KR" sz="1400" i="1"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 at input points.</a:t>
            </a:r>
          </a:p>
          <a:p>
            <a:pPr algn="just"/>
            <a:endParaRPr lang="en-US" altLang="ko-KR" sz="1400" dirty="0">
              <a:latin typeface="Times New Roman" panose="02020603050405020304" pitchFamily="18" charset="0"/>
              <a:cs typeface="Times New Roman" panose="02020603050405020304" pitchFamily="18" charset="0"/>
            </a:endParaRPr>
          </a:p>
          <a:p>
            <a:pPr algn="just"/>
            <a:r>
              <a:rPr lang="en-US" altLang="ko-KR" sz="1400" b="1" dirty="0">
                <a:latin typeface="Times New Roman" panose="02020603050405020304" pitchFamily="18" charset="0"/>
                <a:cs typeface="Times New Roman" panose="02020603050405020304" pitchFamily="18" charset="0"/>
              </a:rPr>
              <a:t>Convolve:</a:t>
            </a:r>
            <a:r>
              <a:rPr lang="en-US" altLang="ko-KR" sz="1400" dirty="0">
                <a:latin typeface="Times New Roman" panose="02020603050405020304" pitchFamily="18" charset="0"/>
                <a:cs typeface="Times New Roman" panose="02020603050405020304" pitchFamily="18" charset="0"/>
              </a:rPr>
              <a:t> BCL then does </a:t>
            </a:r>
            <a:r>
              <a:rPr lang="en-US" altLang="ko-KR" sz="1400" i="1" dirty="0">
                <a:latin typeface="Times New Roman" panose="02020603050405020304" pitchFamily="18" charset="0"/>
                <a:cs typeface="Times New Roman" panose="02020603050405020304" pitchFamily="18" charset="0"/>
              </a:rPr>
              <a:t>d</a:t>
            </a:r>
            <a:r>
              <a:rPr lang="en-US" altLang="ko-KR" sz="1400" i="1" baseline="-25000" dirty="0">
                <a:latin typeface="Times New Roman" panose="02020603050405020304" pitchFamily="18" charset="0"/>
                <a:cs typeface="Times New Roman" panose="02020603050405020304" pitchFamily="18" charset="0"/>
              </a:rPr>
              <a:t>l</a:t>
            </a:r>
            <a:r>
              <a:rPr lang="en-US" altLang="ko-KR" sz="1400" dirty="0">
                <a:latin typeface="Times New Roman" panose="02020603050405020304" pitchFamily="18" charset="0"/>
                <a:cs typeface="Times New Roman" panose="02020603050405020304" pitchFamily="18" charset="0"/>
              </a:rPr>
              <a:t>-dimensional convolution over this sparsely populated lattice. </a:t>
            </a:r>
          </a:p>
          <a:p>
            <a:pPr algn="just"/>
            <a:endParaRPr lang="en-US" altLang="ko-KR" sz="1400" dirty="0">
              <a:latin typeface="Times New Roman" panose="02020603050405020304" pitchFamily="18" charset="0"/>
              <a:cs typeface="Times New Roman" panose="02020603050405020304" pitchFamily="18" charset="0"/>
            </a:endParaRPr>
          </a:p>
          <a:p>
            <a:pPr algn="just"/>
            <a:r>
              <a:rPr lang="en-US" altLang="ko-KR" sz="1400" b="1" dirty="0">
                <a:latin typeface="Times New Roman" panose="02020603050405020304" pitchFamily="18" charset="0"/>
                <a:cs typeface="Times New Roman" panose="02020603050405020304" pitchFamily="18" charset="0"/>
              </a:rPr>
              <a:t>Slice:</a:t>
            </a:r>
            <a:r>
              <a:rPr lang="en-US" altLang="ko-KR" sz="1400" dirty="0">
                <a:latin typeface="Times New Roman" panose="02020603050405020304" pitchFamily="18" charset="0"/>
                <a:cs typeface="Times New Roman" panose="02020603050405020304" pitchFamily="18" charset="0"/>
              </a:rPr>
              <a:t> The filtered signal is then interpolated back onto the input signal. For illustration, input and output are shown as point cloud and the corresponding segmentation labels.</a:t>
            </a:r>
            <a:endParaRPr lang="ko-KR"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537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What to do (during Nov)</a:t>
            </a:r>
            <a:endParaRPr lang="ko-KR" altLang="en-US" dirty="0"/>
          </a:p>
        </p:txBody>
      </p:sp>
      <p:sp>
        <p:nvSpPr>
          <p:cNvPr id="3" name="Content Placeholder 2"/>
          <p:cNvSpPr>
            <a:spLocks noGrp="1"/>
          </p:cNvSpPr>
          <p:nvPr>
            <p:ph idx="1"/>
          </p:nvPr>
        </p:nvSpPr>
        <p:spPr>
          <a:xfrm>
            <a:off x="628650" y="1367246"/>
            <a:ext cx="7886700" cy="3600000"/>
          </a:xfrm>
        </p:spPr>
        <p:txBody>
          <a:bodyPr/>
          <a:lstStyle/>
          <a:p>
            <a:r>
              <a:rPr lang="en-US" altLang="ko-KR" dirty="0"/>
              <a:t>Continuing literature survey</a:t>
            </a:r>
          </a:p>
          <a:p>
            <a:pPr lvl="1"/>
            <a:r>
              <a:rPr lang="en-US" altLang="ko-KR" dirty="0"/>
              <a:t>Thinking of what the fundamental issues are unresolved</a:t>
            </a:r>
          </a:p>
          <a:p>
            <a:pPr lvl="1"/>
            <a:r>
              <a:rPr lang="en-US" altLang="ko-KR" dirty="0"/>
              <a:t>Writing document about the literatures</a:t>
            </a:r>
          </a:p>
          <a:p>
            <a:pPr lvl="1"/>
            <a:endParaRPr lang="en-US" altLang="ko-KR" dirty="0"/>
          </a:p>
          <a:p>
            <a:r>
              <a:rPr lang="en-US" altLang="ko-KR" dirty="0"/>
              <a:t>Practicing deep library</a:t>
            </a:r>
          </a:p>
          <a:p>
            <a:endParaRPr lang="en-US" altLang="ko-KR" dirty="0"/>
          </a:p>
          <a:p>
            <a:r>
              <a:rPr lang="en-US" altLang="ko-KR" dirty="0"/>
              <a:t>Initial design of our own network</a:t>
            </a:r>
          </a:p>
          <a:p>
            <a:pPr marL="0" indent="0">
              <a:buNone/>
            </a:pP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37</a:t>
            </a:fld>
            <a:endParaRPr lang="ko-KR" altLang="en-US" dirty="0"/>
          </a:p>
        </p:txBody>
      </p:sp>
    </p:spTree>
    <p:extLst>
      <p:ext uri="{BB962C8B-B14F-4D97-AF65-F5344CB8AC3E}">
        <p14:creationId xmlns:p14="http://schemas.microsoft.com/office/powerpoint/2010/main" val="3879312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US" dirty="0">
                <a:latin typeface="MS Reference Sans Serif" panose="020B0604030504040204" pitchFamily="34" charset="0"/>
              </a:rPr>
              <a:t>Nov</a:t>
            </a:r>
            <a:r>
              <a:rPr lang="en-CA" dirty="0">
                <a:latin typeface="MS Reference Sans Serif" panose="020B0604030504040204" pitchFamily="34" charset="0"/>
              </a:rPr>
              <a:t> 15 2018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38</a:t>
            </a:fld>
            <a:endParaRPr lang="ko-KR" altLang="en-US" dirty="0"/>
          </a:p>
        </p:txBody>
      </p:sp>
    </p:spTree>
    <p:extLst>
      <p:ext uri="{BB962C8B-B14F-4D97-AF65-F5344CB8AC3E}">
        <p14:creationId xmlns:p14="http://schemas.microsoft.com/office/powerpoint/2010/main" val="792351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E72E-2812-4169-9384-F7CD70DECCEE}"/>
              </a:ext>
            </a:extLst>
          </p:cNvPr>
          <p:cNvSpPr>
            <a:spLocks noGrp="1"/>
          </p:cNvSpPr>
          <p:nvPr>
            <p:ph type="title"/>
          </p:nvPr>
        </p:nvSpPr>
        <p:spPr/>
        <p:txBody>
          <a:bodyPr/>
          <a:lstStyle/>
          <a:p>
            <a:r>
              <a:rPr lang="en-CA" dirty="0"/>
              <a:t>Contents</a:t>
            </a:r>
          </a:p>
        </p:txBody>
      </p:sp>
      <p:sp>
        <p:nvSpPr>
          <p:cNvPr id="3" name="Content Placeholder 2">
            <a:extLst>
              <a:ext uri="{FF2B5EF4-FFF2-40B4-BE49-F238E27FC236}">
                <a16:creationId xmlns:a16="http://schemas.microsoft.com/office/drawing/2014/main" id="{BF7BA987-6DF9-4226-9FFF-CD9D061F00A0}"/>
              </a:ext>
            </a:extLst>
          </p:cNvPr>
          <p:cNvSpPr>
            <a:spLocks noGrp="1"/>
          </p:cNvSpPr>
          <p:nvPr>
            <p:ph idx="1"/>
          </p:nvPr>
        </p:nvSpPr>
        <p:spPr/>
        <p:txBody>
          <a:bodyPr/>
          <a:lstStyle/>
          <a:p>
            <a:r>
              <a:rPr lang="en-CA" dirty="0" err="1"/>
              <a:t>Razieh's</a:t>
            </a:r>
            <a:r>
              <a:rPr lang="en-CA" dirty="0"/>
              <a:t> Progress on Noise Filtering</a:t>
            </a:r>
          </a:p>
          <a:p>
            <a:endParaRPr lang="en-CA" dirty="0"/>
          </a:p>
          <a:p>
            <a:r>
              <a:rPr lang="en-CA" dirty="0"/>
              <a:t>Paper Review</a:t>
            </a:r>
          </a:p>
          <a:p>
            <a:endParaRPr lang="en-CA" dirty="0"/>
          </a:p>
          <a:p>
            <a:r>
              <a:rPr lang="en-CA" dirty="0"/>
              <a:t>Future Plan</a:t>
            </a:r>
          </a:p>
        </p:txBody>
      </p:sp>
      <p:sp>
        <p:nvSpPr>
          <p:cNvPr id="4" name="Slide Number Placeholder 3">
            <a:extLst>
              <a:ext uri="{FF2B5EF4-FFF2-40B4-BE49-F238E27FC236}">
                <a16:creationId xmlns:a16="http://schemas.microsoft.com/office/drawing/2014/main" id="{162115DE-FF63-468A-B239-428A94B8ED96}"/>
              </a:ext>
            </a:extLst>
          </p:cNvPr>
          <p:cNvSpPr>
            <a:spLocks noGrp="1"/>
          </p:cNvSpPr>
          <p:nvPr>
            <p:ph type="sldNum" sz="quarter" idx="12"/>
          </p:nvPr>
        </p:nvSpPr>
        <p:spPr/>
        <p:txBody>
          <a:bodyPr/>
          <a:lstStyle/>
          <a:p>
            <a:fld id="{25FE67DE-5BF6-49D0-BF7A-76F5E776BCA1}" type="slidenum">
              <a:rPr lang="ko-KR" altLang="en-US" smtClean="0"/>
              <a:pPr/>
              <a:t>39</a:t>
            </a:fld>
            <a:endParaRPr lang="ko-KR" altLang="en-US" dirty="0"/>
          </a:p>
        </p:txBody>
      </p:sp>
    </p:spTree>
    <p:extLst>
      <p:ext uri="{BB962C8B-B14F-4D97-AF65-F5344CB8AC3E}">
        <p14:creationId xmlns:p14="http://schemas.microsoft.com/office/powerpoint/2010/main" val="181170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Management Policy</a:t>
            </a:r>
            <a:endParaRPr lang="ko-KR" altLang="en-US" dirty="0"/>
          </a:p>
        </p:txBody>
      </p:sp>
      <p:sp>
        <p:nvSpPr>
          <p:cNvPr id="3" name="Content Placeholder 2"/>
          <p:cNvSpPr>
            <a:spLocks noGrp="1"/>
          </p:cNvSpPr>
          <p:nvPr>
            <p:ph idx="1"/>
          </p:nvPr>
        </p:nvSpPr>
        <p:spPr/>
        <p:txBody>
          <a:bodyPr/>
          <a:lstStyle/>
          <a:p>
            <a:r>
              <a:rPr lang="en-US" altLang="ko-KR" dirty="0"/>
              <a:t>Regular meeting or discussion biweekly</a:t>
            </a:r>
          </a:p>
          <a:p>
            <a:pPr lvl="1"/>
            <a:endParaRPr lang="en-US" altLang="ko-KR" dirty="0"/>
          </a:p>
          <a:p>
            <a:pPr marL="0" indent="0">
              <a:buNone/>
            </a:pPr>
            <a:endParaRPr lang="en-US" altLang="ko-KR" dirty="0"/>
          </a:p>
          <a:p>
            <a:pPr marL="0" indent="0">
              <a:buNone/>
            </a:pPr>
            <a:endParaRPr lang="en-US" altLang="ko-KR" dirty="0"/>
          </a:p>
          <a:p>
            <a:r>
              <a:rPr lang="en-US" altLang="ko-KR" dirty="0"/>
              <a:t>Team website:</a:t>
            </a:r>
          </a:p>
          <a:p>
            <a:pPr lvl="1"/>
            <a:r>
              <a:rPr lang="ko-KR" altLang="en-US" dirty="0">
                <a:hlinkClick r:id="rId2"/>
              </a:rPr>
              <a:t>https://github.com/yorku-ausml/deep3d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4</a:t>
            </a:fld>
            <a:endParaRPr lang="ko-KR" altLang="en-US" dirty="0"/>
          </a:p>
        </p:txBody>
      </p:sp>
    </p:spTree>
    <p:extLst>
      <p:ext uri="{BB962C8B-B14F-4D97-AF65-F5344CB8AC3E}">
        <p14:creationId xmlns:p14="http://schemas.microsoft.com/office/powerpoint/2010/main" val="2226812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430294-F410-4A22-9835-655375AB33E8}"/>
              </a:ext>
            </a:extLst>
          </p:cNvPr>
          <p:cNvSpPr>
            <a:spLocks noGrp="1"/>
          </p:cNvSpPr>
          <p:nvPr>
            <p:ph type="sldNum" sz="quarter" idx="12"/>
          </p:nvPr>
        </p:nvSpPr>
        <p:spPr/>
        <p:txBody>
          <a:bodyPr/>
          <a:lstStyle/>
          <a:p>
            <a:fld id="{25FE67DE-5BF6-49D0-BF7A-76F5E776BCA1}" type="slidenum">
              <a:rPr lang="ko-KR" altLang="en-US" smtClean="0"/>
              <a:pPr/>
              <a:t>40</a:t>
            </a:fld>
            <a:endParaRPr lang="ko-KR" altLang="en-US" dirty="0"/>
          </a:p>
        </p:txBody>
      </p:sp>
      <p:sp>
        <p:nvSpPr>
          <p:cNvPr id="5" name="Rectangle 4">
            <a:extLst>
              <a:ext uri="{FF2B5EF4-FFF2-40B4-BE49-F238E27FC236}">
                <a16:creationId xmlns:a16="http://schemas.microsoft.com/office/drawing/2014/main" id="{FA426DF8-F8B4-4546-8623-69C52239E037}"/>
              </a:ext>
            </a:extLst>
          </p:cNvPr>
          <p:cNvSpPr/>
          <p:nvPr/>
        </p:nvSpPr>
        <p:spPr>
          <a:xfrm>
            <a:off x="2592000" y="3051000"/>
            <a:ext cx="3960000"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MS Reference Sans Serif" panose="020B0604030504040204" pitchFamily="34" charset="0"/>
              </a:rPr>
              <a:t>Paper Review</a:t>
            </a:r>
            <a:endParaRPr lang="ko-KR" altLang="en-US" sz="36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827842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E72E-2812-4169-9384-F7CD70DECCEE}"/>
              </a:ext>
            </a:extLst>
          </p:cNvPr>
          <p:cNvSpPr>
            <a:spLocks noGrp="1"/>
          </p:cNvSpPr>
          <p:nvPr>
            <p:ph type="title"/>
          </p:nvPr>
        </p:nvSpPr>
        <p:spPr/>
        <p:txBody>
          <a:bodyPr/>
          <a:lstStyle/>
          <a:p>
            <a:r>
              <a:rPr lang="en-CA" dirty="0"/>
              <a:t>Multi-Range CRF </a:t>
            </a:r>
            <a:r>
              <a:rPr lang="en-CA" baseline="30000" dirty="0"/>
              <a:t>(1/5)</a:t>
            </a:r>
          </a:p>
        </p:txBody>
      </p:sp>
      <p:sp>
        <p:nvSpPr>
          <p:cNvPr id="4" name="Slide Number Placeholder 3">
            <a:extLst>
              <a:ext uri="{FF2B5EF4-FFF2-40B4-BE49-F238E27FC236}">
                <a16:creationId xmlns:a16="http://schemas.microsoft.com/office/drawing/2014/main" id="{162115DE-FF63-468A-B239-428A94B8ED96}"/>
              </a:ext>
            </a:extLst>
          </p:cNvPr>
          <p:cNvSpPr>
            <a:spLocks noGrp="1"/>
          </p:cNvSpPr>
          <p:nvPr>
            <p:ph type="sldNum" sz="quarter" idx="12"/>
          </p:nvPr>
        </p:nvSpPr>
        <p:spPr/>
        <p:txBody>
          <a:bodyPr/>
          <a:lstStyle/>
          <a:p>
            <a:fld id="{25FE67DE-5BF6-49D0-BF7A-76F5E776BCA1}" type="slidenum">
              <a:rPr lang="ko-KR" altLang="en-US" smtClean="0"/>
              <a:pPr/>
              <a:t>41</a:t>
            </a:fld>
            <a:endParaRPr lang="ko-KR" altLang="en-US" dirty="0"/>
          </a:p>
        </p:txBody>
      </p:sp>
      <p:sp>
        <p:nvSpPr>
          <p:cNvPr id="5" name="Rectangle 4">
            <a:extLst>
              <a:ext uri="{FF2B5EF4-FFF2-40B4-BE49-F238E27FC236}">
                <a16:creationId xmlns:a16="http://schemas.microsoft.com/office/drawing/2014/main" id="{ECB954C9-AA11-46D5-9798-29BBF57B3AAA}"/>
              </a:ext>
            </a:extLst>
          </p:cNvPr>
          <p:cNvSpPr/>
          <p:nvPr/>
        </p:nvSpPr>
        <p:spPr>
          <a:xfrm>
            <a:off x="302975" y="1127031"/>
            <a:ext cx="853805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MS Reference Sans Serif" panose="020B0604030504040204" pitchFamily="34" charset="0"/>
              </a:rPr>
              <a:t>Multi-Range CRF for Classifying Railway Electrification System Objects </a:t>
            </a:r>
            <a:br>
              <a:rPr lang="en-CA" dirty="0">
                <a:solidFill>
                  <a:schemeClr val="tx1"/>
                </a:solidFill>
                <a:latin typeface="MS Reference Sans Serif" panose="020B0604030504040204" pitchFamily="34" charset="0"/>
              </a:rPr>
            </a:br>
            <a:r>
              <a:rPr lang="en-CA" dirty="0">
                <a:solidFill>
                  <a:schemeClr val="tx1"/>
                </a:solidFill>
                <a:latin typeface="MS Reference Sans Serif" panose="020B0604030504040204" pitchFamily="34" charset="0"/>
              </a:rPr>
              <a:t>Using Mobile Laser Scanning Data, J. Jung, et al., Remote Sensing 2016</a:t>
            </a:r>
          </a:p>
        </p:txBody>
      </p:sp>
      <p:pic>
        <p:nvPicPr>
          <p:cNvPr id="10" name="Picture 9" descr="A close up of a car&#10;&#10;Description automatically generated">
            <a:extLst>
              <a:ext uri="{FF2B5EF4-FFF2-40B4-BE49-F238E27FC236}">
                <a16:creationId xmlns:a16="http://schemas.microsoft.com/office/drawing/2014/main" id="{7160B97B-B70D-4C05-B540-0E8A00CD5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263" y="1970402"/>
            <a:ext cx="4029474" cy="2520000"/>
          </a:xfrm>
          <a:prstGeom prst="rect">
            <a:avLst/>
          </a:prstGeom>
        </p:spPr>
      </p:pic>
      <p:sp>
        <p:nvSpPr>
          <p:cNvPr id="11" name="Rectangle 10">
            <a:extLst>
              <a:ext uri="{FF2B5EF4-FFF2-40B4-BE49-F238E27FC236}">
                <a16:creationId xmlns:a16="http://schemas.microsoft.com/office/drawing/2014/main" id="{B4F3D70A-EDC4-4021-9066-4154E1826F6B}"/>
              </a:ext>
            </a:extLst>
          </p:cNvPr>
          <p:cNvSpPr/>
          <p:nvPr/>
        </p:nvSpPr>
        <p:spPr>
          <a:xfrm>
            <a:off x="2591236" y="4490402"/>
            <a:ext cx="3961528"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MS Reference Sans Serif" panose="020B0604030504040204" pitchFamily="34" charset="0"/>
              </a:rPr>
              <a:t>Trimble MX8 mounted on a train</a:t>
            </a:r>
          </a:p>
        </p:txBody>
      </p:sp>
      <p:pic>
        <p:nvPicPr>
          <p:cNvPr id="15" name="Picture 14" descr="A screenshot of a cell phone&#10;&#10;Description automatically generated">
            <a:extLst>
              <a:ext uri="{FF2B5EF4-FFF2-40B4-BE49-F238E27FC236}">
                <a16:creationId xmlns:a16="http://schemas.microsoft.com/office/drawing/2014/main" id="{914FF9EF-A7FB-44DB-A923-3B0CC4655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547" y="4995240"/>
            <a:ext cx="7056907" cy="1620000"/>
          </a:xfrm>
          <a:prstGeom prst="rect">
            <a:avLst/>
          </a:prstGeom>
        </p:spPr>
      </p:pic>
      <p:sp>
        <p:nvSpPr>
          <p:cNvPr id="8" name="Rectangle 7">
            <a:extLst>
              <a:ext uri="{FF2B5EF4-FFF2-40B4-BE49-F238E27FC236}">
                <a16:creationId xmlns:a16="http://schemas.microsoft.com/office/drawing/2014/main" id="{5A24CAE6-114C-4499-A71C-081D04C7689E}"/>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4105502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F40E-F0C8-4A56-9461-41B7D224F4F0}"/>
              </a:ext>
            </a:extLst>
          </p:cNvPr>
          <p:cNvSpPr>
            <a:spLocks noGrp="1"/>
          </p:cNvSpPr>
          <p:nvPr>
            <p:ph type="title"/>
          </p:nvPr>
        </p:nvSpPr>
        <p:spPr/>
        <p:txBody>
          <a:bodyPr/>
          <a:lstStyle/>
          <a:p>
            <a:r>
              <a:rPr lang="en-CA" dirty="0"/>
              <a:t>Multi-Range CRF </a:t>
            </a:r>
            <a:r>
              <a:rPr lang="en-CA" baseline="30000" dirty="0"/>
              <a:t>(2/5)</a:t>
            </a:r>
            <a:endParaRPr lang="en-CA" dirty="0"/>
          </a:p>
        </p:txBody>
      </p:sp>
      <p:sp>
        <p:nvSpPr>
          <p:cNvPr id="4" name="Slide Number Placeholder 3">
            <a:extLst>
              <a:ext uri="{FF2B5EF4-FFF2-40B4-BE49-F238E27FC236}">
                <a16:creationId xmlns:a16="http://schemas.microsoft.com/office/drawing/2014/main" id="{2F044813-1AD0-49B1-8129-904B0D802041}"/>
              </a:ext>
            </a:extLst>
          </p:cNvPr>
          <p:cNvSpPr>
            <a:spLocks noGrp="1"/>
          </p:cNvSpPr>
          <p:nvPr>
            <p:ph type="sldNum" sz="quarter" idx="12"/>
          </p:nvPr>
        </p:nvSpPr>
        <p:spPr/>
        <p:txBody>
          <a:bodyPr/>
          <a:lstStyle/>
          <a:p>
            <a:fld id="{25FE67DE-5BF6-49D0-BF7A-76F5E776BCA1}" type="slidenum">
              <a:rPr lang="ko-KR" altLang="en-US" smtClean="0"/>
              <a:pPr/>
              <a:t>42</a:t>
            </a:fld>
            <a:endParaRPr lang="ko-KR" altLang="en-US" dirty="0"/>
          </a:p>
        </p:txBody>
      </p:sp>
      <p:pic>
        <p:nvPicPr>
          <p:cNvPr id="6" name="Picture 5" descr="A close up of a map&#10;&#10;Description automatically generated">
            <a:extLst>
              <a:ext uri="{FF2B5EF4-FFF2-40B4-BE49-F238E27FC236}">
                <a16:creationId xmlns:a16="http://schemas.microsoft.com/office/drawing/2014/main" id="{F048D9A2-3947-439A-9ED1-AFAABE23E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70" y="1505964"/>
            <a:ext cx="8448261" cy="3060000"/>
          </a:xfrm>
          <a:prstGeom prst="rect">
            <a:avLst/>
          </a:prstGeom>
        </p:spPr>
      </p:pic>
      <p:sp>
        <p:nvSpPr>
          <p:cNvPr id="7" name="Rectangle 6">
            <a:extLst>
              <a:ext uri="{FF2B5EF4-FFF2-40B4-BE49-F238E27FC236}">
                <a16:creationId xmlns:a16="http://schemas.microsoft.com/office/drawing/2014/main" id="{43D28ED2-090D-4A60-97C8-FEE0F297C9BD}"/>
              </a:ext>
            </a:extLst>
          </p:cNvPr>
          <p:cNvSpPr/>
          <p:nvPr/>
        </p:nvSpPr>
        <p:spPr>
          <a:xfrm>
            <a:off x="347870" y="4698268"/>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MS Reference Sans Serif" panose="020B0604030504040204" pitchFamily="34" charset="0"/>
              </a:rPr>
              <a:t>Electrification system configuration and 10 object classes of the railway</a:t>
            </a:r>
          </a:p>
          <a:p>
            <a:pPr algn="ctr"/>
            <a:r>
              <a:rPr lang="en-CA" sz="1400" dirty="0">
                <a:solidFill>
                  <a:schemeClr val="tx1"/>
                </a:solidFill>
                <a:latin typeface="MS Reference Sans Serif" panose="020B0604030504040204" pitchFamily="34" charset="0"/>
              </a:rPr>
              <a:t>a photograph (left), and Mobile Laser Scanning (MLS) data (right)</a:t>
            </a:r>
          </a:p>
        </p:txBody>
      </p:sp>
      <p:sp>
        <p:nvSpPr>
          <p:cNvPr id="8" name="Rectangle 7">
            <a:extLst>
              <a:ext uri="{FF2B5EF4-FFF2-40B4-BE49-F238E27FC236}">
                <a16:creationId xmlns:a16="http://schemas.microsoft.com/office/drawing/2014/main" id="{17A0E4ED-4E62-42F4-B858-1F7F7A3009E0}"/>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87612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7F0A-7C75-45C3-8EB0-4CA96D2EA028}"/>
              </a:ext>
            </a:extLst>
          </p:cNvPr>
          <p:cNvSpPr>
            <a:spLocks noGrp="1"/>
          </p:cNvSpPr>
          <p:nvPr>
            <p:ph type="title"/>
          </p:nvPr>
        </p:nvSpPr>
        <p:spPr/>
        <p:txBody>
          <a:bodyPr/>
          <a:lstStyle/>
          <a:p>
            <a:r>
              <a:rPr lang="en-CA" dirty="0"/>
              <a:t>Multi-Range CRF </a:t>
            </a:r>
            <a:r>
              <a:rPr lang="en-CA" baseline="30000" dirty="0"/>
              <a:t>(3/5)</a:t>
            </a:r>
            <a:endParaRPr lang="en-CA" dirty="0"/>
          </a:p>
        </p:txBody>
      </p:sp>
      <p:sp>
        <p:nvSpPr>
          <p:cNvPr id="4" name="Slide Number Placeholder 3">
            <a:extLst>
              <a:ext uri="{FF2B5EF4-FFF2-40B4-BE49-F238E27FC236}">
                <a16:creationId xmlns:a16="http://schemas.microsoft.com/office/drawing/2014/main" id="{A1068339-38FC-4DF8-A1AB-B7EFA0B11646}"/>
              </a:ext>
            </a:extLst>
          </p:cNvPr>
          <p:cNvSpPr>
            <a:spLocks noGrp="1"/>
          </p:cNvSpPr>
          <p:nvPr>
            <p:ph type="sldNum" sz="quarter" idx="12"/>
          </p:nvPr>
        </p:nvSpPr>
        <p:spPr/>
        <p:txBody>
          <a:bodyPr/>
          <a:lstStyle/>
          <a:p>
            <a:fld id="{25FE67DE-5BF6-49D0-BF7A-76F5E776BCA1}" type="slidenum">
              <a:rPr lang="ko-KR" altLang="en-US" smtClean="0"/>
              <a:pPr/>
              <a:t>43</a:t>
            </a:fld>
            <a:endParaRPr lang="ko-KR" altLang="en-US" dirty="0"/>
          </a:p>
        </p:txBody>
      </p:sp>
      <p:pic>
        <p:nvPicPr>
          <p:cNvPr id="6" name="Picture 5" descr="A close up of a map&#10;&#10;Description automatically generated">
            <a:extLst>
              <a:ext uri="{FF2B5EF4-FFF2-40B4-BE49-F238E27FC236}">
                <a16:creationId xmlns:a16="http://schemas.microsoft.com/office/drawing/2014/main" id="{FB3FC3A9-C2A6-4D74-B44C-9E99F8929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55" y="2086126"/>
            <a:ext cx="8579691" cy="2520000"/>
          </a:xfrm>
          <a:prstGeom prst="rect">
            <a:avLst/>
          </a:prstGeom>
        </p:spPr>
      </p:pic>
      <p:sp>
        <p:nvSpPr>
          <p:cNvPr id="7" name="Rectangle 6">
            <a:extLst>
              <a:ext uri="{FF2B5EF4-FFF2-40B4-BE49-F238E27FC236}">
                <a16:creationId xmlns:a16="http://schemas.microsoft.com/office/drawing/2014/main" id="{344E0995-C36D-4171-97A4-8E00150AE4A8}"/>
              </a:ext>
            </a:extLst>
          </p:cNvPr>
          <p:cNvSpPr/>
          <p:nvPr/>
        </p:nvSpPr>
        <p:spPr>
          <a:xfrm>
            <a:off x="488260" y="4698268"/>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MS Reference Sans Serif" panose="020B0604030504040204" pitchFamily="34" charset="0"/>
              </a:rPr>
              <a:t>Example of voxelization and line extraction:</a:t>
            </a:r>
          </a:p>
          <a:p>
            <a:pPr algn="ctr"/>
            <a:r>
              <a:rPr lang="en-CA" sz="1600" dirty="0">
                <a:solidFill>
                  <a:schemeClr val="tx1"/>
                </a:solidFill>
                <a:latin typeface="MS Reference Sans Serif" panose="020B0604030504040204" pitchFamily="34" charset="0"/>
              </a:rPr>
              <a:t>(a) input MLS data and rail vectors, (b) voxelization, and (c) extracted lines</a:t>
            </a:r>
          </a:p>
        </p:txBody>
      </p:sp>
      <p:sp>
        <p:nvSpPr>
          <p:cNvPr id="8" name="Rectangle 7">
            <a:extLst>
              <a:ext uri="{FF2B5EF4-FFF2-40B4-BE49-F238E27FC236}">
                <a16:creationId xmlns:a16="http://schemas.microsoft.com/office/drawing/2014/main" id="{89D701AC-4E85-4C3A-A40E-8911A58DDE3E}"/>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72225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4171-254D-4E8E-8366-860082CE66AC}"/>
              </a:ext>
            </a:extLst>
          </p:cNvPr>
          <p:cNvSpPr>
            <a:spLocks noGrp="1"/>
          </p:cNvSpPr>
          <p:nvPr>
            <p:ph type="title"/>
          </p:nvPr>
        </p:nvSpPr>
        <p:spPr/>
        <p:txBody>
          <a:bodyPr/>
          <a:lstStyle/>
          <a:p>
            <a:r>
              <a:rPr lang="en-CA" dirty="0"/>
              <a:t>Multi-Range CRF </a:t>
            </a:r>
            <a:r>
              <a:rPr lang="en-CA" baseline="30000" dirty="0"/>
              <a:t>(4/5)</a:t>
            </a:r>
            <a:endParaRPr lang="en-CA" dirty="0"/>
          </a:p>
        </p:txBody>
      </p:sp>
      <p:sp>
        <p:nvSpPr>
          <p:cNvPr id="4" name="Slide Number Placeholder 3">
            <a:extLst>
              <a:ext uri="{FF2B5EF4-FFF2-40B4-BE49-F238E27FC236}">
                <a16:creationId xmlns:a16="http://schemas.microsoft.com/office/drawing/2014/main" id="{1F089B44-418E-431D-B061-5B74928906CE}"/>
              </a:ext>
            </a:extLst>
          </p:cNvPr>
          <p:cNvSpPr>
            <a:spLocks noGrp="1"/>
          </p:cNvSpPr>
          <p:nvPr>
            <p:ph type="sldNum" sz="quarter" idx="12"/>
          </p:nvPr>
        </p:nvSpPr>
        <p:spPr/>
        <p:txBody>
          <a:bodyPr/>
          <a:lstStyle/>
          <a:p>
            <a:fld id="{25FE67DE-5BF6-49D0-BF7A-76F5E776BCA1}" type="slidenum">
              <a:rPr lang="ko-KR" altLang="en-US" smtClean="0"/>
              <a:pPr/>
              <a:t>44</a:t>
            </a:fld>
            <a:endParaRPr lang="ko-KR" altLang="en-US" dirty="0"/>
          </a:p>
        </p:txBody>
      </p:sp>
      <p:sp>
        <p:nvSpPr>
          <p:cNvPr id="5" name="Rectangle 4">
            <a:extLst>
              <a:ext uri="{FF2B5EF4-FFF2-40B4-BE49-F238E27FC236}">
                <a16:creationId xmlns:a16="http://schemas.microsoft.com/office/drawing/2014/main" id="{8C90402A-EE83-41B1-A583-8B0115D98CF3}"/>
              </a:ext>
            </a:extLst>
          </p:cNvPr>
          <p:cNvSpPr/>
          <p:nvPr/>
        </p:nvSpPr>
        <p:spPr>
          <a:xfrm>
            <a:off x="488260" y="5365921"/>
            <a:ext cx="816748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MS Reference Sans Serif" panose="020B0604030504040204" pitchFamily="34" charset="0"/>
              </a:rPr>
              <a:t>Neighboring systems: (a) for short-range graph, (b) for long-range graph, </a:t>
            </a:r>
            <a:br>
              <a:rPr lang="en-CA" sz="1600" dirty="0">
                <a:solidFill>
                  <a:schemeClr val="tx1"/>
                </a:solidFill>
                <a:latin typeface="MS Reference Sans Serif" panose="020B0604030504040204" pitchFamily="34" charset="0"/>
              </a:rPr>
            </a:br>
            <a:r>
              <a:rPr lang="en-CA" sz="1600" dirty="0">
                <a:solidFill>
                  <a:schemeClr val="tx1"/>
                </a:solidFill>
                <a:latin typeface="MS Reference Sans Serif" panose="020B0604030504040204" pitchFamily="34" charset="0"/>
              </a:rPr>
              <a:t>and (c) combined neighboring systems</a:t>
            </a:r>
          </a:p>
        </p:txBody>
      </p:sp>
      <p:pic>
        <p:nvPicPr>
          <p:cNvPr id="7" name="Picture 6" descr="A drawing of a person&#10;&#10;Description automatically generated">
            <a:extLst>
              <a:ext uri="{FF2B5EF4-FFF2-40B4-BE49-F238E27FC236}">
                <a16:creationId xmlns:a16="http://schemas.microsoft.com/office/drawing/2014/main" id="{9A95CF4E-62BB-4014-B3D8-63C39CE3E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7525"/>
            <a:ext cx="9144000" cy="3182950"/>
          </a:xfrm>
          <a:prstGeom prst="rect">
            <a:avLst/>
          </a:prstGeom>
        </p:spPr>
      </p:pic>
      <p:sp>
        <p:nvSpPr>
          <p:cNvPr id="8" name="Rectangle 7">
            <a:extLst>
              <a:ext uri="{FF2B5EF4-FFF2-40B4-BE49-F238E27FC236}">
                <a16:creationId xmlns:a16="http://schemas.microsoft.com/office/drawing/2014/main" id="{B5F9C81A-F3D4-46A9-87E8-83FF2810AD04}"/>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980009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BEF8-C85F-4617-B742-0F0A4335099E}"/>
              </a:ext>
            </a:extLst>
          </p:cNvPr>
          <p:cNvSpPr>
            <a:spLocks noGrp="1"/>
          </p:cNvSpPr>
          <p:nvPr>
            <p:ph type="title"/>
          </p:nvPr>
        </p:nvSpPr>
        <p:spPr/>
        <p:txBody>
          <a:bodyPr/>
          <a:lstStyle/>
          <a:p>
            <a:r>
              <a:rPr lang="en-CA" dirty="0"/>
              <a:t>Multi-Range CRF </a:t>
            </a:r>
            <a:r>
              <a:rPr lang="en-CA" baseline="30000" dirty="0"/>
              <a:t>(5/5)</a:t>
            </a:r>
            <a:endParaRPr lang="en-CA" dirty="0"/>
          </a:p>
        </p:txBody>
      </p:sp>
      <p:sp>
        <p:nvSpPr>
          <p:cNvPr id="3" name="Content Placeholder 2">
            <a:extLst>
              <a:ext uri="{FF2B5EF4-FFF2-40B4-BE49-F238E27FC236}">
                <a16:creationId xmlns:a16="http://schemas.microsoft.com/office/drawing/2014/main" id="{AB394790-B11D-4C47-A58A-E9B644C98282}"/>
              </a:ext>
            </a:extLst>
          </p:cNvPr>
          <p:cNvSpPr>
            <a:spLocks noGrp="1"/>
          </p:cNvSpPr>
          <p:nvPr>
            <p:ph idx="1"/>
          </p:nvPr>
        </p:nvSpPr>
        <p:spPr/>
        <p:txBody>
          <a:bodyPr/>
          <a:lstStyle/>
          <a:p>
            <a:r>
              <a:rPr lang="en-CA" dirty="0"/>
              <a:t>Summary</a:t>
            </a:r>
          </a:p>
          <a:p>
            <a:pPr lvl="1"/>
            <a:r>
              <a:rPr lang="en-CA" dirty="0"/>
              <a:t>Handled line segments rather than raw point clouds</a:t>
            </a:r>
          </a:p>
          <a:p>
            <a:pPr lvl="1"/>
            <a:r>
              <a:rPr lang="en-CA" dirty="0"/>
              <a:t>(Short &amp; Long) Multi-range CRF (which is a graphical model)</a:t>
            </a:r>
          </a:p>
          <a:p>
            <a:pPr lvl="1"/>
            <a:endParaRPr lang="en-CA" dirty="0"/>
          </a:p>
          <a:p>
            <a:pPr lvl="1"/>
            <a:r>
              <a:rPr lang="en-CA" dirty="0"/>
              <a:t>The '</a:t>
            </a:r>
            <a:r>
              <a:rPr lang="en-CA" dirty="0" err="1"/>
              <a:t>Superpoint</a:t>
            </a:r>
            <a:r>
              <a:rPr lang="en-CA" dirty="0"/>
              <a:t> Graph' paper has a similar algorithm structure.</a:t>
            </a:r>
          </a:p>
        </p:txBody>
      </p:sp>
      <p:sp>
        <p:nvSpPr>
          <p:cNvPr id="4" name="Slide Number Placeholder 3">
            <a:extLst>
              <a:ext uri="{FF2B5EF4-FFF2-40B4-BE49-F238E27FC236}">
                <a16:creationId xmlns:a16="http://schemas.microsoft.com/office/drawing/2014/main" id="{1D6C977A-9D90-4FEC-B688-A43C7CE79E40}"/>
              </a:ext>
            </a:extLst>
          </p:cNvPr>
          <p:cNvSpPr>
            <a:spLocks noGrp="1"/>
          </p:cNvSpPr>
          <p:nvPr>
            <p:ph type="sldNum" sz="quarter" idx="12"/>
          </p:nvPr>
        </p:nvSpPr>
        <p:spPr/>
        <p:txBody>
          <a:bodyPr/>
          <a:lstStyle/>
          <a:p>
            <a:fld id="{25FE67DE-5BF6-49D0-BF7A-76F5E776BCA1}" type="slidenum">
              <a:rPr lang="ko-KR" altLang="en-US" smtClean="0"/>
              <a:pPr/>
              <a:t>45</a:t>
            </a:fld>
            <a:endParaRPr lang="ko-KR" altLang="en-US" dirty="0"/>
          </a:p>
        </p:txBody>
      </p:sp>
      <p:sp>
        <p:nvSpPr>
          <p:cNvPr id="5" name="Rectangle 4">
            <a:extLst>
              <a:ext uri="{FF2B5EF4-FFF2-40B4-BE49-F238E27FC236}">
                <a16:creationId xmlns:a16="http://schemas.microsoft.com/office/drawing/2014/main" id="{3D178C1E-3129-4870-878B-2B1E22BB4C5A}"/>
              </a:ext>
            </a:extLst>
          </p:cNvPr>
          <p:cNvSpPr/>
          <p:nvPr/>
        </p:nvSpPr>
        <p:spPr>
          <a:xfrm>
            <a:off x="123541" y="98760"/>
            <a:ext cx="1492061" cy="28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Paper Review</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89227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430294-F410-4A22-9835-655375AB33E8}"/>
              </a:ext>
            </a:extLst>
          </p:cNvPr>
          <p:cNvSpPr>
            <a:spLocks noGrp="1"/>
          </p:cNvSpPr>
          <p:nvPr>
            <p:ph type="sldNum" sz="quarter" idx="12"/>
          </p:nvPr>
        </p:nvSpPr>
        <p:spPr/>
        <p:txBody>
          <a:bodyPr/>
          <a:lstStyle/>
          <a:p>
            <a:fld id="{25FE67DE-5BF6-49D0-BF7A-76F5E776BCA1}" type="slidenum">
              <a:rPr lang="ko-KR" altLang="en-US" smtClean="0"/>
              <a:pPr/>
              <a:t>46</a:t>
            </a:fld>
            <a:endParaRPr lang="ko-KR" altLang="en-US" dirty="0"/>
          </a:p>
        </p:txBody>
      </p:sp>
      <p:sp>
        <p:nvSpPr>
          <p:cNvPr id="5" name="Rectangle 4">
            <a:extLst>
              <a:ext uri="{FF2B5EF4-FFF2-40B4-BE49-F238E27FC236}">
                <a16:creationId xmlns:a16="http://schemas.microsoft.com/office/drawing/2014/main" id="{FA426DF8-F8B4-4546-8623-69C52239E037}"/>
              </a:ext>
            </a:extLst>
          </p:cNvPr>
          <p:cNvSpPr/>
          <p:nvPr/>
        </p:nvSpPr>
        <p:spPr>
          <a:xfrm>
            <a:off x="2592000" y="3051000"/>
            <a:ext cx="3960000"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MS Reference Sans Serif" panose="020B0604030504040204" pitchFamily="34" charset="0"/>
              </a:rPr>
              <a:t>Future Plan</a:t>
            </a:r>
            <a:endParaRPr lang="ko-KR" altLang="en-US" sz="36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671978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76DF-B40D-4DBD-8107-59F44FA6685B}"/>
              </a:ext>
            </a:extLst>
          </p:cNvPr>
          <p:cNvSpPr>
            <a:spLocks noGrp="1"/>
          </p:cNvSpPr>
          <p:nvPr>
            <p:ph type="title"/>
          </p:nvPr>
        </p:nvSpPr>
        <p:spPr/>
        <p:txBody>
          <a:bodyPr/>
          <a:lstStyle/>
          <a:p>
            <a:r>
              <a:rPr lang="en-CA" dirty="0"/>
              <a:t>Practicing Deep Library</a:t>
            </a:r>
          </a:p>
        </p:txBody>
      </p:sp>
      <p:sp>
        <p:nvSpPr>
          <p:cNvPr id="3" name="Content Placeholder 2">
            <a:extLst>
              <a:ext uri="{FF2B5EF4-FFF2-40B4-BE49-F238E27FC236}">
                <a16:creationId xmlns:a16="http://schemas.microsoft.com/office/drawing/2014/main" id="{7CEDA948-EA0B-42B9-BD18-3C3BF9E12A7F}"/>
              </a:ext>
            </a:extLst>
          </p:cNvPr>
          <p:cNvSpPr>
            <a:spLocks noGrp="1"/>
          </p:cNvSpPr>
          <p:nvPr>
            <p:ph idx="1"/>
          </p:nvPr>
        </p:nvSpPr>
        <p:spPr>
          <a:xfrm>
            <a:off x="252413" y="1367246"/>
            <a:ext cx="8639175" cy="4809717"/>
          </a:xfrm>
        </p:spPr>
        <p:txBody>
          <a:bodyPr/>
          <a:lstStyle/>
          <a:p>
            <a:r>
              <a:rPr lang="en-CA" dirty="0"/>
              <a:t>Producing initial results, while practicing deep library</a:t>
            </a:r>
          </a:p>
          <a:p>
            <a:pPr lvl="1"/>
            <a:r>
              <a:rPr lang="en-CA" dirty="0"/>
              <a:t>Within this year (about 40 days remained)</a:t>
            </a:r>
          </a:p>
          <a:p>
            <a:pPr lvl="1"/>
            <a:endParaRPr lang="en-CA" dirty="0"/>
          </a:p>
          <a:p>
            <a:pPr lvl="1"/>
            <a:r>
              <a:rPr lang="en-CA" dirty="0"/>
              <a:t>Task 1: point segmentation (for </a:t>
            </a:r>
            <a:r>
              <a:rPr lang="en-CA" dirty="0" err="1"/>
              <a:t>Optech</a:t>
            </a:r>
            <a:r>
              <a:rPr lang="en-CA" dirty="0"/>
              <a:t>) </a:t>
            </a:r>
            <a:r>
              <a:rPr lang="en-CA"/>
              <a:t>on Semantic3D dataset</a:t>
            </a:r>
            <a:endParaRPr lang="en-CA" dirty="0"/>
          </a:p>
          <a:p>
            <a:pPr lvl="2"/>
            <a:r>
              <a:rPr lang="en-CA" dirty="0"/>
              <a:t>ex: </a:t>
            </a:r>
            <a:r>
              <a:rPr lang="en-CA" dirty="0" err="1"/>
              <a:t>PointNet</a:t>
            </a:r>
            <a:endParaRPr lang="en-CA" dirty="0"/>
          </a:p>
          <a:p>
            <a:pPr lvl="1"/>
            <a:endParaRPr lang="en-CA" dirty="0"/>
          </a:p>
          <a:p>
            <a:pPr lvl="1"/>
            <a:r>
              <a:rPr lang="en-CA" dirty="0"/>
              <a:t>Task 2: object or lane detection (for Thales-AVIN)</a:t>
            </a:r>
          </a:p>
          <a:p>
            <a:pPr lvl="1"/>
            <a:endParaRPr lang="en-CA" dirty="0"/>
          </a:p>
        </p:txBody>
      </p:sp>
      <p:sp>
        <p:nvSpPr>
          <p:cNvPr id="4" name="Slide Number Placeholder 3">
            <a:extLst>
              <a:ext uri="{FF2B5EF4-FFF2-40B4-BE49-F238E27FC236}">
                <a16:creationId xmlns:a16="http://schemas.microsoft.com/office/drawing/2014/main" id="{B6DD3DE4-83BD-485E-A104-DFC1BAFD559B}"/>
              </a:ext>
            </a:extLst>
          </p:cNvPr>
          <p:cNvSpPr>
            <a:spLocks noGrp="1"/>
          </p:cNvSpPr>
          <p:nvPr>
            <p:ph type="sldNum" sz="quarter" idx="12"/>
          </p:nvPr>
        </p:nvSpPr>
        <p:spPr/>
        <p:txBody>
          <a:bodyPr/>
          <a:lstStyle/>
          <a:p>
            <a:fld id="{25FE67DE-5BF6-49D0-BF7A-76F5E776BCA1}" type="slidenum">
              <a:rPr lang="ko-KR" altLang="en-US" smtClean="0"/>
              <a:pPr/>
              <a:t>47</a:t>
            </a:fld>
            <a:endParaRPr lang="ko-KR" altLang="en-US" dirty="0"/>
          </a:p>
        </p:txBody>
      </p:sp>
      <p:sp>
        <p:nvSpPr>
          <p:cNvPr id="5" name="Rectangle 4">
            <a:extLst>
              <a:ext uri="{FF2B5EF4-FFF2-40B4-BE49-F238E27FC236}">
                <a16:creationId xmlns:a16="http://schemas.microsoft.com/office/drawing/2014/main" id="{E6BB9442-F241-44AA-89C0-27C95FFF990D}"/>
              </a:ext>
            </a:extLst>
          </p:cNvPr>
          <p:cNvSpPr/>
          <p:nvPr/>
        </p:nvSpPr>
        <p:spPr>
          <a:xfrm>
            <a:off x="882000" y="5107504"/>
            <a:ext cx="7380000" cy="288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Risk: only one available workstation</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66271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A897-FD8B-458D-93A2-8D58A400F7C0}"/>
              </a:ext>
            </a:extLst>
          </p:cNvPr>
          <p:cNvSpPr>
            <a:spLocks noGrp="1"/>
          </p:cNvSpPr>
          <p:nvPr>
            <p:ph type="title"/>
          </p:nvPr>
        </p:nvSpPr>
        <p:spPr/>
        <p:txBody>
          <a:bodyPr/>
          <a:lstStyle/>
          <a:p>
            <a:r>
              <a:rPr lang="en-CA" dirty="0"/>
              <a:t>Professor's Recommendation</a:t>
            </a:r>
          </a:p>
        </p:txBody>
      </p:sp>
      <p:sp>
        <p:nvSpPr>
          <p:cNvPr id="3" name="Content Placeholder 2">
            <a:extLst>
              <a:ext uri="{FF2B5EF4-FFF2-40B4-BE49-F238E27FC236}">
                <a16:creationId xmlns:a16="http://schemas.microsoft.com/office/drawing/2014/main" id="{72920459-991B-477E-95B9-647542A4615D}"/>
              </a:ext>
            </a:extLst>
          </p:cNvPr>
          <p:cNvSpPr>
            <a:spLocks noGrp="1"/>
          </p:cNvSpPr>
          <p:nvPr>
            <p:ph idx="1"/>
          </p:nvPr>
        </p:nvSpPr>
        <p:spPr>
          <a:xfrm>
            <a:off x="376096" y="1367246"/>
            <a:ext cx="8500867" cy="4809717"/>
          </a:xfrm>
        </p:spPr>
        <p:txBody>
          <a:bodyPr/>
          <a:lstStyle/>
          <a:p>
            <a:r>
              <a:rPr lang="en-CA" dirty="0"/>
              <a:t>Derek </a:t>
            </a:r>
            <a:r>
              <a:rPr lang="en-CA" dirty="0" err="1"/>
              <a:t>Hoiem</a:t>
            </a:r>
            <a:endParaRPr lang="en-CA" dirty="0"/>
          </a:p>
          <a:p>
            <a:pPr lvl="1"/>
            <a:r>
              <a:rPr lang="en-CA" dirty="0"/>
              <a:t>http://dhoiem.cs.illinois.edu/</a:t>
            </a:r>
          </a:p>
          <a:p>
            <a:pPr lvl="1"/>
            <a:endParaRPr lang="en-CA" dirty="0"/>
          </a:p>
          <a:p>
            <a:r>
              <a:rPr lang="en-CA" dirty="0"/>
              <a:t>Featured papers (because of sequential recognition)</a:t>
            </a:r>
          </a:p>
          <a:p>
            <a:pPr lvl="1"/>
            <a:r>
              <a:rPr lang="en-CA" dirty="0"/>
              <a:t>3D-PRNN: Generating Shape Primitives with Recurrent Neural Networks, </a:t>
            </a:r>
            <a:br>
              <a:rPr lang="en-CA" dirty="0"/>
            </a:br>
            <a:r>
              <a:rPr lang="en-CA" dirty="0"/>
              <a:t>ICCV 2017</a:t>
            </a:r>
          </a:p>
          <a:p>
            <a:pPr lvl="1"/>
            <a:r>
              <a:rPr lang="en-CA" dirty="0"/>
              <a:t>Learning to Localize Little Landmarks, CVPR 2016</a:t>
            </a:r>
            <a:br>
              <a:rPr lang="en-CA" dirty="0"/>
            </a:br>
            <a:endParaRPr lang="en-CA" dirty="0"/>
          </a:p>
        </p:txBody>
      </p:sp>
      <p:sp>
        <p:nvSpPr>
          <p:cNvPr id="4" name="Slide Number Placeholder 3">
            <a:extLst>
              <a:ext uri="{FF2B5EF4-FFF2-40B4-BE49-F238E27FC236}">
                <a16:creationId xmlns:a16="http://schemas.microsoft.com/office/drawing/2014/main" id="{BE40D1B4-A92B-4DDA-AC05-FC4E87BB7617}"/>
              </a:ext>
            </a:extLst>
          </p:cNvPr>
          <p:cNvSpPr>
            <a:spLocks noGrp="1"/>
          </p:cNvSpPr>
          <p:nvPr>
            <p:ph type="sldNum" sz="quarter" idx="12"/>
          </p:nvPr>
        </p:nvSpPr>
        <p:spPr/>
        <p:txBody>
          <a:bodyPr/>
          <a:lstStyle/>
          <a:p>
            <a:fld id="{25FE67DE-5BF6-49D0-BF7A-76F5E776BCA1}" type="slidenum">
              <a:rPr lang="ko-KR" altLang="en-US" smtClean="0"/>
              <a:pPr/>
              <a:t>48</a:t>
            </a:fld>
            <a:endParaRPr lang="ko-KR" altLang="en-US" dirty="0"/>
          </a:p>
        </p:txBody>
      </p:sp>
    </p:spTree>
    <p:extLst>
      <p:ext uri="{BB962C8B-B14F-4D97-AF65-F5344CB8AC3E}">
        <p14:creationId xmlns:p14="http://schemas.microsoft.com/office/powerpoint/2010/main" val="141212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To-do List</a:t>
            </a:r>
            <a:endParaRPr lang="ko-KR" altLang="en-US" dirty="0"/>
          </a:p>
        </p:txBody>
      </p:sp>
      <p:sp>
        <p:nvSpPr>
          <p:cNvPr id="3" name="Content Placeholder 2"/>
          <p:cNvSpPr>
            <a:spLocks noGrp="1"/>
          </p:cNvSpPr>
          <p:nvPr>
            <p:ph idx="1"/>
          </p:nvPr>
        </p:nvSpPr>
        <p:spPr>
          <a:xfrm>
            <a:off x="628650" y="1367244"/>
            <a:ext cx="7886700" cy="5076000"/>
          </a:xfrm>
        </p:spPr>
        <p:txBody>
          <a:bodyPr/>
          <a:lstStyle/>
          <a:p>
            <a:r>
              <a:rPr lang="en-US" altLang="ko-KR" dirty="0"/>
              <a:t>Problem definition, including</a:t>
            </a:r>
          </a:p>
          <a:p>
            <a:pPr lvl="1"/>
            <a:r>
              <a:rPr lang="en-US" altLang="ko-KR" dirty="0"/>
              <a:t>Cause of noise (</a:t>
            </a:r>
            <a:r>
              <a:rPr lang="en-US" altLang="ko-KR" dirty="0" err="1"/>
              <a:t>Razieh</a:t>
            </a:r>
            <a:r>
              <a:rPr lang="en-US" altLang="ko-KR" dirty="0"/>
              <a:t>)</a:t>
            </a:r>
          </a:p>
          <a:p>
            <a:pPr lvl="1"/>
            <a:r>
              <a:rPr lang="en-US" altLang="ko-KR" dirty="0"/>
              <a:t>Object classes (Maryam, </a:t>
            </a:r>
            <a:r>
              <a:rPr lang="en-US" altLang="ko-KR" dirty="0" err="1"/>
              <a:t>Jungwon</a:t>
            </a:r>
            <a:r>
              <a:rPr lang="en-US" altLang="ko-KR" dirty="0"/>
              <a:t>)</a:t>
            </a:r>
          </a:p>
          <a:p>
            <a:pPr lvl="1"/>
            <a:endParaRPr lang="en-US" altLang="ko-KR" dirty="0"/>
          </a:p>
          <a:p>
            <a:r>
              <a:rPr lang="en-US" altLang="ko-KR" dirty="0"/>
              <a:t>Dataset description, including</a:t>
            </a:r>
          </a:p>
          <a:p>
            <a:pPr lvl="1"/>
            <a:r>
              <a:rPr lang="en-US" altLang="ko-KR" dirty="0"/>
              <a:t>Existing </a:t>
            </a:r>
            <a:r>
              <a:rPr lang="en-US" altLang="ko-KR" dirty="0" err="1"/>
              <a:t>Optech</a:t>
            </a:r>
            <a:r>
              <a:rPr lang="en-US" altLang="ko-KR" dirty="0"/>
              <a:t> airborne dataset (</a:t>
            </a:r>
            <a:r>
              <a:rPr lang="en-US" altLang="ko-KR" dirty="0" err="1"/>
              <a:t>Razieh</a:t>
            </a:r>
            <a:r>
              <a:rPr lang="en-US" altLang="ko-KR" dirty="0"/>
              <a:t>)</a:t>
            </a:r>
          </a:p>
          <a:p>
            <a:pPr lvl="1"/>
            <a:r>
              <a:rPr lang="en-US" altLang="ko-KR" dirty="0"/>
              <a:t>Dataset size</a:t>
            </a:r>
          </a:p>
          <a:p>
            <a:pPr lvl="1"/>
            <a:r>
              <a:rPr lang="en-US" altLang="ko-KR" dirty="0"/>
              <a:t>Current repository</a:t>
            </a:r>
          </a:p>
          <a:p>
            <a:pPr lvl="1"/>
            <a:r>
              <a:rPr lang="en-US" altLang="ko-KR" dirty="0"/>
              <a:t>Visualization</a:t>
            </a:r>
          </a:p>
          <a:p>
            <a:pPr lvl="1"/>
            <a:endParaRPr lang="en-US" altLang="ko-KR" dirty="0"/>
          </a:p>
          <a:p>
            <a:r>
              <a:rPr lang="en-US" altLang="ko-KR" dirty="0" err="1"/>
              <a:t>Etc</a:t>
            </a:r>
            <a:endParaRPr lang="en-US" altLang="ko-KR" dirty="0"/>
          </a:p>
          <a:p>
            <a:pPr lvl="1"/>
            <a:r>
              <a:rPr lang="en-US" altLang="ko-KR" dirty="0"/>
              <a:t>Finding point cloud label tool (for making ground-truth)</a:t>
            </a:r>
          </a:p>
          <a:p>
            <a:pPr lvl="1"/>
            <a:r>
              <a:rPr lang="en-US" altLang="ko-KR" dirty="0"/>
              <a:t>Finding visualization tool</a:t>
            </a:r>
          </a:p>
          <a:p>
            <a:endParaRPr lang="en-US" altLang="ko-KR" dirty="0"/>
          </a:p>
          <a:p>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97029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Key Literature</a:t>
            </a:r>
            <a:endParaRPr lang="ko-KR" altLang="en-US" dirty="0"/>
          </a:p>
        </p:txBody>
      </p:sp>
      <p:sp>
        <p:nvSpPr>
          <p:cNvPr id="3" name="Content Placeholder 2"/>
          <p:cNvSpPr>
            <a:spLocks noGrp="1"/>
          </p:cNvSpPr>
          <p:nvPr>
            <p:ph idx="1"/>
          </p:nvPr>
        </p:nvSpPr>
        <p:spPr>
          <a:xfrm>
            <a:off x="628650" y="1367246"/>
            <a:ext cx="8100000" cy="4809717"/>
          </a:xfrm>
        </p:spPr>
        <p:txBody>
          <a:bodyPr/>
          <a:lstStyle/>
          <a:p>
            <a:r>
              <a:rPr lang="en-US" altLang="ko-KR" dirty="0"/>
              <a:t>Point cloud segmentation</a:t>
            </a:r>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2"/>
              </a:rPr>
              <a:t>https://github.com/loicland/superpoint_graph</a:t>
            </a:r>
            <a:br>
              <a:rPr lang="en-US" altLang="ko-KR" dirty="0"/>
            </a:br>
            <a:r>
              <a:rPr lang="en-US" altLang="ko-KR" dirty="0"/>
              <a:t>*Rank 1 in </a:t>
            </a:r>
            <a:r>
              <a:rPr lang="en-US" altLang="ko-KR" dirty="0">
                <a:hlinkClick r:id="rId3"/>
              </a:rPr>
              <a:t>http://www.semantic3d.net/</a:t>
            </a:r>
            <a:endParaRPr lang="en-US" altLang="ko-KR" dirty="0"/>
          </a:p>
          <a:p>
            <a:pPr lvl="1"/>
            <a:endParaRPr lang="en-US" altLang="ko-KR" dirty="0"/>
          </a:p>
          <a:p>
            <a:pPr lvl="1"/>
            <a:r>
              <a:rPr lang="en-US" altLang="ko-KR" dirty="0" err="1"/>
              <a:t>PointNet</a:t>
            </a:r>
            <a:r>
              <a:rPr lang="en-US" altLang="ko-KR" dirty="0"/>
              <a:t>++: deep hierarchical feature learning on point sets in a metric space</a:t>
            </a:r>
            <a:br>
              <a:rPr lang="en-US" altLang="ko-KR" dirty="0"/>
            </a:br>
            <a:r>
              <a:rPr lang="en-US" altLang="ko-KR" dirty="0">
                <a:hlinkClick r:id="rId4"/>
              </a:rPr>
              <a:t>https://github.com/charlesq34/pointnet2</a:t>
            </a:r>
            <a:br>
              <a:rPr lang="en-US" altLang="ko-KR" dirty="0"/>
            </a:br>
            <a:r>
              <a:rPr lang="en-US" altLang="ko-KR" dirty="0"/>
              <a:t>*Rank 4 in </a:t>
            </a:r>
            <a:r>
              <a:rPr lang="en-US" altLang="ko-KR" dirty="0">
                <a:hlinkClick r:id="rId3"/>
              </a:rPr>
              <a:t>http://www.semantic3d.net/</a:t>
            </a:r>
            <a:endParaRPr lang="en-US" altLang="ko-KR" dirty="0"/>
          </a:p>
          <a:p>
            <a:endParaRPr lang="en-US" altLang="ko-KR" dirty="0"/>
          </a:p>
          <a:p>
            <a:r>
              <a:rPr lang="en-US" altLang="ko-KR" dirty="0"/>
              <a:t>Object detection</a:t>
            </a:r>
          </a:p>
          <a:p>
            <a:pPr lvl="1"/>
            <a:r>
              <a:rPr lang="en-US" altLang="ko-KR" dirty="0"/>
              <a:t>Joint 3D proposal generation and object detection from view aggregation</a:t>
            </a:r>
            <a:br>
              <a:rPr lang="en-US" altLang="ko-KR" dirty="0"/>
            </a:br>
            <a:r>
              <a:rPr lang="en-US" altLang="ko-KR" dirty="0">
                <a:hlinkClick r:id="rId5"/>
              </a:rPr>
              <a:t>https://github.com/kujason/avod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6</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
        <p:nvSpPr>
          <p:cNvPr id="6" name="Rectangle 5"/>
          <p:cNvSpPr/>
          <p:nvPr/>
        </p:nvSpPr>
        <p:spPr>
          <a:xfrm>
            <a:off x="101282" y="6200199"/>
            <a:ext cx="8941437"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*Literature list is also available at </a:t>
            </a:r>
            <a:r>
              <a:rPr lang="en-US" altLang="ko-KR" sz="1400" dirty="0">
                <a:solidFill>
                  <a:schemeClr val="tx1"/>
                </a:solidFill>
                <a:latin typeface="MS Reference Sans Serif" panose="020B0604030504040204" pitchFamily="34" charset="0"/>
                <a:hlinkClick r:id="rId6"/>
              </a:rPr>
              <a:t>https://github.com/yorku-ausml/deep3d/wiki/Related-works</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2675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12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7</a:t>
            </a:fld>
            <a:endParaRPr lang="ko-KR" altLang="en-US" dirty="0"/>
          </a:p>
        </p:txBody>
      </p:sp>
    </p:spTree>
    <p:extLst>
      <p:ext uri="{BB962C8B-B14F-4D97-AF65-F5344CB8AC3E}">
        <p14:creationId xmlns:p14="http://schemas.microsoft.com/office/powerpoint/2010/main" val="403719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8</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116049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Progress on Noise Filtering</a:t>
            </a:r>
            <a:endParaRPr lang="ko-KR" altLang="en-US" dirty="0"/>
          </a:p>
        </p:txBody>
      </p:sp>
      <p:sp>
        <p:nvSpPr>
          <p:cNvPr id="3" name="Content Placeholder 2"/>
          <p:cNvSpPr>
            <a:spLocks noGrp="1"/>
          </p:cNvSpPr>
          <p:nvPr>
            <p:ph idx="1"/>
          </p:nvPr>
        </p:nvSpPr>
        <p:spPr/>
        <p:txBody>
          <a:bodyPr/>
          <a:lstStyle/>
          <a:p>
            <a:r>
              <a:rPr lang="en-US" altLang="ko-KR" dirty="0"/>
              <a:t>Atmospheric noise filtering</a:t>
            </a:r>
          </a:p>
          <a:p>
            <a:pPr lvl="1"/>
            <a:r>
              <a:rPr lang="en-US" altLang="ko-KR" dirty="0"/>
              <a:t>Noise filtering</a:t>
            </a:r>
            <a:br>
              <a:rPr lang="en-US" altLang="ko-KR" dirty="0"/>
            </a:br>
            <a:r>
              <a:rPr lang="en-US" altLang="ko-KR" dirty="0"/>
              <a:t>Segmentation of raw point cloud using </a:t>
            </a:r>
            <a:r>
              <a:rPr lang="en-US" altLang="ko-KR" dirty="0" err="1"/>
              <a:t>voxelization</a:t>
            </a:r>
            <a:br>
              <a:rPr lang="en-US" altLang="ko-KR" dirty="0"/>
            </a:br>
            <a:r>
              <a:rPr lang="en-US" altLang="ko-KR" dirty="0"/>
              <a:t>Pre-classification by defining special rules</a:t>
            </a:r>
          </a:p>
          <a:p>
            <a:pPr lvl="1"/>
            <a:r>
              <a:rPr lang="en-US" altLang="ko-KR" dirty="0"/>
              <a:t>Feature extraction</a:t>
            </a:r>
            <a:br>
              <a:rPr lang="en-US" altLang="ko-KR" dirty="0"/>
            </a:br>
            <a:r>
              <a:rPr lang="en-US" altLang="ko-KR" dirty="0"/>
              <a:t>Using Eigen library and programming</a:t>
            </a:r>
          </a:p>
          <a:p>
            <a:pPr lvl="1"/>
            <a:r>
              <a:rPr lang="en-US" altLang="ko-KR" dirty="0"/>
              <a:t>Classification sing SVM</a:t>
            </a:r>
            <a:br>
              <a:rPr lang="en-US" altLang="ko-KR" dirty="0"/>
            </a:br>
            <a:r>
              <a:rPr lang="en-US" altLang="ko-KR" dirty="0"/>
              <a:t>Using “</a:t>
            </a:r>
            <a:r>
              <a:rPr lang="en-US" altLang="ko-KR" dirty="0" err="1"/>
              <a:t>libSVM</a:t>
            </a:r>
            <a:r>
              <a:rPr lang="en-US" altLang="ko-KR" dirty="0"/>
              <a:t>”</a:t>
            </a:r>
          </a:p>
          <a:p>
            <a:pPr lvl="1"/>
            <a:endParaRPr lang="en-US" altLang="ko-KR" dirty="0"/>
          </a:p>
          <a:p>
            <a:r>
              <a:rPr lang="en-US" altLang="ko-KR" dirty="0"/>
              <a:t>Understanding PCL and </a:t>
            </a:r>
            <a:r>
              <a:rPr lang="en-US" altLang="ko-KR" dirty="0" err="1"/>
              <a:t>voxelization</a:t>
            </a:r>
            <a:endParaRPr lang="en-US" altLang="ko-KR" dirty="0"/>
          </a:p>
          <a:p>
            <a:pPr lvl="1"/>
            <a:r>
              <a:rPr lang="en-US" altLang="ko-KR" dirty="0"/>
              <a:t>PCL</a:t>
            </a:r>
            <a:br>
              <a:rPr lang="en-US" altLang="ko-KR" dirty="0"/>
            </a:br>
            <a:r>
              <a:rPr lang="en-US" altLang="ko-KR" dirty="0"/>
              <a:t>A large scale, open project for 2D/3D image and point cloud processing. However, there is no PCL in noise filtering application</a:t>
            </a:r>
          </a:p>
          <a:p>
            <a:pPr lvl="1"/>
            <a:r>
              <a:rPr lang="en-US" altLang="ko-KR" dirty="0" err="1"/>
              <a:t>Voxelization</a:t>
            </a:r>
            <a:br>
              <a:rPr lang="en-US" altLang="ko-KR" dirty="0"/>
            </a:br>
            <a:r>
              <a:rPr lang="en-US" altLang="ko-KR" dirty="0"/>
              <a:t>A data structure used to represent a collection of multi-dimensional points and is commonly used to represent three-dimensional data</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9</a:t>
            </a:fld>
            <a:endParaRPr lang="ko-KR" altLang="en-US" dirty="0"/>
          </a:p>
        </p:txBody>
      </p:sp>
      <p:sp>
        <p:nvSpPr>
          <p:cNvPr id="5" name="Rectangle 4">
            <a:extLst>
              <a:ext uri="{FF2B5EF4-FFF2-40B4-BE49-F238E27FC236}">
                <a16:creationId xmlns:a16="http://schemas.microsoft.com/office/drawing/2014/main" id="{F46C25DC-82FF-45C6-AB3E-95895EF5AE88}"/>
              </a:ext>
            </a:extLst>
          </p:cNvPr>
          <p:cNvSpPr/>
          <p:nvPr/>
        </p:nvSpPr>
        <p:spPr>
          <a:xfrm>
            <a:off x="7630017" y="726543"/>
            <a:ext cx="1224000" cy="288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1"/>
                </a:solidFill>
                <a:latin typeface="MS Reference Sans Serif" panose="020B0604030504040204" pitchFamily="34" charset="0"/>
              </a:rPr>
              <a:t>Razieh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390260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1761</Words>
  <Application>Microsoft Office PowerPoint</Application>
  <PresentationFormat>On-screen Show (4:3)</PresentationFormat>
  <Paragraphs>397</Paragraphs>
  <Slides>48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맑은 고딕</vt:lpstr>
      <vt:lpstr>Arial</vt:lpstr>
      <vt:lpstr>Calibri</vt:lpstr>
      <vt:lpstr>Calibri Light</vt:lpstr>
      <vt:lpstr>Microsoft Sans Serif</vt:lpstr>
      <vt:lpstr>MS Reference Sans Serif</vt:lpstr>
      <vt:lpstr>Times New Roman</vt:lpstr>
      <vt:lpstr>Wingdings</vt:lpstr>
      <vt:lpstr>Office Theme</vt:lpstr>
      <vt:lpstr>Plan for 3D Deep</vt:lpstr>
      <vt:lpstr>Objectives</vt:lpstr>
      <vt:lpstr>Schedule</vt:lpstr>
      <vt:lpstr>Management Policy</vt:lpstr>
      <vt:lpstr>To-do List</vt:lpstr>
      <vt:lpstr>Key Literature</vt:lpstr>
      <vt:lpstr>Current Progress</vt:lpstr>
      <vt:lpstr>Asana Assignment</vt:lpstr>
      <vt:lpstr>Progress on Noise Filtering</vt:lpstr>
      <vt:lpstr>Clarifying the Task </vt:lpstr>
      <vt:lpstr>Key Papers</vt:lpstr>
      <vt:lpstr>Publicly Available Dataset (1/3)</vt:lpstr>
      <vt:lpstr>Publicly Available Dataset (2/3)</vt:lpstr>
      <vt:lpstr>Publicly Available Dataset (3/3)</vt:lpstr>
      <vt:lpstr>PointNet</vt:lpstr>
      <vt:lpstr>PointNet++</vt:lpstr>
      <vt:lpstr>Superpoint Graph (1/2)</vt:lpstr>
      <vt:lpstr>Superpoint Graph (2/2)</vt:lpstr>
      <vt:lpstr>Plan</vt:lpstr>
      <vt:lpstr>Current Progress</vt:lpstr>
      <vt:lpstr>Asana Assignment</vt:lpstr>
      <vt:lpstr>Notes</vt:lpstr>
      <vt:lpstr>Noise filtering (1/2)</vt:lpstr>
      <vt:lpstr>Noise filtering (2/2)</vt:lpstr>
      <vt:lpstr>Deep Parametric Continuous CNNs (1/5)</vt:lpstr>
      <vt:lpstr>Deep Parametric Continuous CNNs (2/5)</vt:lpstr>
      <vt:lpstr>Deep Parametric Continuous CNNs (3/5)</vt:lpstr>
      <vt:lpstr>Deep Parametric Continuous CNNs (4/5)</vt:lpstr>
      <vt:lpstr>Deep Parametric Continuous CNNs (5/5)</vt:lpstr>
      <vt:lpstr>Plan</vt:lpstr>
      <vt:lpstr>Current Progress</vt:lpstr>
      <vt:lpstr>Objectives</vt:lpstr>
      <vt:lpstr>Plan</vt:lpstr>
      <vt:lpstr>Paper List</vt:lpstr>
      <vt:lpstr>SPLATNet:Sparse Lattice Networks (1/2)</vt:lpstr>
      <vt:lpstr>SPLATNet:Sparse Lattice Networks (2/2)</vt:lpstr>
      <vt:lpstr>What to do (during Nov)</vt:lpstr>
      <vt:lpstr>Current Progress</vt:lpstr>
      <vt:lpstr>Contents</vt:lpstr>
      <vt:lpstr>PowerPoint Presentation</vt:lpstr>
      <vt:lpstr>Multi-Range CRF (1/5)</vt:lpstr>
      <vt:lpstr>Multi-Range CRF (2/5)</vt:lpstr>
      <vt:lpstr>Multi-Range CRF (3/5)</vt:lpstr>
      <vt:lpstr>Multi-Range CRF (4/5)</vt:lpstr>
      <vt:lpstr>Multi-Range CRF (5/5)</vt:lpstr>
      <vt:lpstr>PowerPoint Presentation</vt:lpstr>
      <vt:lpstr>Practicing Deep Library</vt:lpstr>
      <vt:lpstr>Professor's 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for 3D Deep</dc:title>
  <dc:creator>Jungwon Kang</dc:creator>
  <cp:lastModifiedBy>Jungwon Kang</cp:lastModifiedBy>
  <cp:revision>113</cp:revision>
  <dcterms:created xsi:type="dcterms:W3CDTF">2018-10-19T14:48:48Z</dcterms:created>
  <dcterms:modified xsi:type="dcterms:W3CDTF">2018-11-15T23:30:46Z</dcterms:modified>
</cp:coreProperties>
</file>